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311" r:id="rId2"/>
    <p:sldId id="304" r:id="rId3"/>
    <p:sldId id="312" r:id="rId4"/>
    <p:sldId id="313" r:id="rId5"/>
    <p:sldId id="305" r:id="rId6"/>
    <p:sldId id="306" r:id="rId7"/>
    <p:sldId id="307" r:id="rId8"/>
    <p:sldId id="308" r:id="rId9"/>
    <p:sldId id="310" r:id="rId10"/>
    <p:sldId id="285" r:id="rId11"/>
    <p:sldId id="279" r:id="rId12"/>
    <p:sldId id="280" r:id="rId13"/>
    <p:sldId id="281" r:id="rId14"/>
    <p:sldId id="282" r:id="rId15"/>
    <p:sldId id="283" r:id="rId16"/>
    <p:sldId id="284" r:id="rId17"/>
    <p:sldId id="286" r:id="rId18"/>
    <p:sldId id="287" r:id="rId19"/>
    <p:sldId id="288" r:id="rId20"/>
    <p:sldId id="289" r:id="rId21"/>
    <p:sldId id="290" r:id="rId22"/>
    <p:sldId id="292" r:id="rId23"/>
    <p:sldId id="291" r:id="rId24"/>
    <p:sldId id="293" r:id="rId25"/>
    <p:sldId id="294" r:id="rId26"/>
    <p:sldId id="30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7"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79" r:id="rId93"/>
    <p:sldId id="380" r:id="rId94"/>
    <p:sldId id="381" r:id="rId95"/>
    <p:sldId id="382" r:id="rId96"/>
    <p:sldId id="383" r:id="rId97"/>
    <p:sldId id="384"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46" autoAdjust="0"/>
  </p:normalViewPr>
  <p:slideViewPr>
    <p:cSldViewPr>
      <p:cViewPr varScale="1">
        <p:scale>
          <a:sx n="122" d="100"/>
          <a:sy n="122" d="100"/>
        </p:scale>
        <p:origin x="-123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6.png"/></Relationships>
</file>

<file path=ppt/drawings/_rels/vmlDrawing79.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8.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86BDC7-26E3-420D-A945-59194FC2BC58}" type="datetimeFigureOut">
              <a:rPr lang="en-US" smtClean="0"/>
              <a:pPr/>
              <a:t>5/13/2015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FDD9CA-56D5-4E13-B578-CCBA65AFA8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35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FD7A8C-1BA4-410D-B1FC-A590C9D4EE12}" type="datetimeFigureOut">
              <a:rPr lang="en-US" smtClean="0"/>
              <a:pPr/>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FD7A8C-1BA4-410D-B1FC-A590C9D4EE12}" type="datetimeFigureOut">
              <a:rPr lang="en-US" smtClean="0"/>
              <a:pPr/>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FD7A8C-1BA4-410D-B1FC-A590C9D4EE12}" type="datetimeFigureOut">
              <a:rPr lang="en-US" smtClean="0"/>
              <a:pPr/>
              <a:t>5/13/2015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FD7A8C-1BA4-410D-B1FC-A590C9D4EE12}" type="datetimeFigureOut">
              <a:rPr lang="en-US" smtClean="0"/>
              <a:pPr/>
              <a:t>5/13/2015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FD7A8C-1BA4-410D-B1FC-A590C9D4EE12}" type="datetimeFigureOut">
              <a:rPr lang="en-US" smtClean="0"/>
              <a:pPr/>
              <a:t>5/13/2015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FD7A8C-1BA4-410D-B1FC-A590C9D4EE12}" type="datetimeFigureOut">
              <a:rPr lang="en-US" smtClean="0"/>
              <a:pPr/>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FD7A8C-1BA4-410D-B1FC-A590C9D4EE12}" type="datetimeFigureOut">
              <a:rPr lang="en-US" smtClean="0"/>
              <a:pPr/>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D7A8C-1BA4-410D-B1FC-A590C9D4EE12}" type="datetimeFigureOut">
              <a:rPr lang="en-US" smtClean="0"/>
              <a:pPr/>
              <a:t>5/13/2015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oleObject" Target="../embeddings/oleObject27.bin"/></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28.bin"/></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oleObject" Target="../embeddings/oleObject29.bin"/></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3.bin"/><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oleObject30.bin"/></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oleObject" Target="../embeddings/oleObject31.bin"/></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oleObject" Target="../embeddings/oleObject32.bin"/></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3.bin"/></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oleObject" Target="../embeddings/oleObject34.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oleObject" Target="../embeddings/oleObject35.bin"/><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oleObject" Target="../embeddings/oleObject36.bin"/></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oleObject" Target="../embeddings/oleObject37.bin"/></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oleObject" Target="../embeddings/oleObject38.bin"/></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oleObject" Target="../embeddings/oleObject39.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oleObject" Target="../embeddings/oleObject40.bin"/></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oleObject" Target="../embeddings/oleObject41.bin"/></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42.bin"/></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oleObject" Target="../embeddings/oleObject43.bin"/></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oleObject" Target="../embeddings/oleObject44.bin"/></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oleObject" Target="../embeddings/oleObject45.bin"/></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oleObject" Target="../embeddings/oleObject46.bin"/></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oleObject" Target="../embeddings/oleObject47.bin"/></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oleObject" Target="../embeddings/oleObject48.bin"/></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oleObject" Target="../embeddings/oleObject49.bin"/></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oleObject" Target="../embeddings/oleObject50.bin"/></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oleObject" Target="../embeddings/oleObject51.bin"/></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oleObject" Target="../embeddings/oleObject52.bin"/></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oleObject" Target="../embeddings/oleObject53.bin"/></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oleObject" Target="../embeddings/oleObject54.bin"/></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oleObject" Target="../embeddings/oleObject55.bin"/></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oleObject" Target="../embeddings/oleObject56.bin"/></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oleObject" Target="../embeddings/oleObject57.bin"/></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oleObject" Target="../embeddings/oleObject58.bin"/></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oleObject" Target="../embeddings/oleObject59.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0.vml"/><Relationship Id="rId4" Type="http://schemas.openxmlformats.org/officeDocument/2006/relationships/oleObject" Target="../embeddings/oleObject60.bin"/></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oleObject" Target="../embeddings/oleObject61.bin"/></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2.vml"/><Relationship Id="rId4" Type="http://schemas.openxmlformats.org/officeDocument/2006/relationships/oleObject" Target="../embeddings/oleObject62.bin"/></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3.vml"/><Relationship Id="rId4" Type="http://schemas.openxmlformats.org/officeDocument/2006/relationships/oleObject" Target="../embeddings/oleObject63.bin"/></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oleObject" Target="../embeddings/oleObject64.bin"/></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5.vml"/><Relationship Id="rId4" Type="http://schemas.openxmlformats.org/officeDocument/2006/relationships/oleObject" Target="../embeddings/oleObject65.bin"/></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oleObject" Target="../embeddings/oleObject66.bin"/></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oleObject" Target="../embeddings/oleObject67.bin"/></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8.vml"/><Relationship Id="rId4" Type="http://schemas.openxmlformats.org/officeDocument/2006/relationships/oleObject" Target="../embeddings/oleObject68.bin"/></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oleObject" Target="../embeddings/oleObject69.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oleObject" Target="../embeddings/oleObject70.bin"/></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oleObject" Target="../embeddings/oleObject71.bin"/></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oleObject" Target="../embeddings/oleObject72.bin"/></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3.vml"/><Relationship Id="rId4" Type="http://schemas.openxmlformats.org/officeDocument/2006/relationships/oleObject" Target="../embeddings/oleObject73.bin"/></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4.vml"/><Relationship Id="rId4" Type="http://schemas.openxmlformats.org/officeDocument/2006/relationships/oleObject" Target="../embeddings/oleObject74.bin"/></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oleObject" Target="../embeddings/oleObject75.bin"/></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6.vml"/><Relationship Id="rId4" Type="http://schemas.openxmlformats.org/officeDocument/2006/relationships/oleObject" Target="../embeddings/oleObject76.bin"/></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7.vml"/><Relationship Id="rId4" Type="http://schemas.openxmlformats.org/officeDocument/2006/relationships/oleObject" Target="../embeddings/oleObject77.bin"/></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78.vml"/><Relationship Id="rId5" Type="http://schemas.openxmlformats.org/officeDocument/2006/relationships/oleObject" Target="../embeddings/oleObject79.bin"/><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79.vml"/><Relationship Id="rId5" Type="http://schemas.openxmlformats.org/officeDocument/2006/relationships/oleObject" Target="../embeddings/oleObject81.bin"/><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oleObject" Target="../embeddings/oleObject8.bin"/><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0.vml"/><Relationship Id="rId4" Type="http://schemas.openxmlformats.org/officeDocument/2006/relationships/oleObject" Target="../embeddings/oleObject82.bin"/></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1.vml"/><Relationship Id="rId4" Type="http://schemas.openxmlformats.org/officeDocument/2006/relationships/oleObject" Target="../embeddings/oleObject83.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82.vml"/><Relationship Id="rId5" Type="http://schemas.openxmlformats.org/officeDocument/2006/relationships/oleObject" Target="../embeddings/oleObject85.bin"/><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oleObject" Target="../embeddings/oleObject86.bin"/></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4.vml"/><Relationship Id="rId4" Type="http://schemas.openxmlformats.org/officeDocument/2006/relationships/oleObject" Target="../embeddings/oleObject87.bin"/></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5.vml"/><Relationship Id="rId4" Type="http://schemas.openxmlformats.org/officeDocument/2006/relationships/oleObject" Target="../embeddings/oleObject88.bin"/></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6.vml"/><Relationship Id="rId4" Type="http://schemas.openxmlformats.org/officeDocument/2006/relationships/oleObject" Target="../embeddings/oleObject89.bin"/></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7.vml"/><Relationship Id="rId4" Type="http://schemas.openxmlformats.org/officeDocument/2006/relationships/oleObject" Target="../embeddings/oleObject90.bin"/></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8.vml"/><Relationship Id="rId4" Type="http://schemas.openxmlformats.org/officeDocument/2006/relationships/oleObject" Target="../embeddings/oleObject91.bin"/></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9.bin"/><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9.vml"/><Relationship Id="rId4" Type="http://schemas.openxmlformats.org/officeDocument/2006/relationships/oleObject" Target="../embeddings/oleObject92.bin"/></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0.vml"/><Relationship Id="rId4" Type="http://schemas.openxmlformats.org/officeDocument/2006/relationships/oleObject" Target="../embeddings/oleObject93.bin"/></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1.vml"/><Relationship Id="rId4" Type="http://schemas.openxmlformats.org/officeDocument/2006/relationships/oleObject" Target="../embeddings/oleObject94.bin"/></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2.vml"/><Relationship Id="rId4" Type="http://schemas.openxmlformats.org/officeDocument/2006/relationships/oleObject" Target="../embeddings/oleObject95.bin"/></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3.vml"/><Relationship Id="rId4" Type="http://schemas.openxmlformats.org/officeDocument/2006/relationships/oleObject" Target="../embeddings/oleObject96.bin"/></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4.vml"/><Relationship Id="rId4" Type="http://schemas.openxmlformats.org/officeDocument/2006/relationships/oleObject" Target="../embeddings/oleObject97.bin"/></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5.vml"/><Relationship Id="rId4" Type="http://schemas.openxmlformats.org/officeDocument/2006/relationships/oleObject" Target="../embeddings/oleObject98.bin"/></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6.vml"/><Relationship Id="rId4" Type="http://schemas.openxmlformats.org/officeDocument/2006/relationships/oleObject" Target="../embeddings/oleObject9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a:t>
            </a:r>
            <a:r>
              <a:rPr lang="en-US" sz="2800" dirty="0" smtClean="0">
                <a:solidFill>
                  <a:srgbClr val="C00000"/>
                </a:solidFill>
                <a:latin typeface="Comic Sans MS" pitchFamily="66" charset="0"/>
                <a:cs typeface="Times New Roman" pitchFamily="18" charset="0"/>
              </a:rPr>
              <a:t>Cyber-Physical Systems</a:t>
            </a: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Chapter 2: Synchronous Model</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3"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endPar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endParaRP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p:oleObj spid="_x0000_s38914" name="Acrobat Document" r:id="rId4" imgW="4790808" imgH="6162472" progId="AcroExch.Document.7">
              <p:embed/>
            </p:oleObj>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Synchronous Reactive Component</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2337108" y="1143000"/>
            <a:ext cx="4469785" cy="1371600"/>
            <a:chOff x="2438400" y="1143000"/>
            <a:chExt cx="4469785" cy="1371600"/>
          </a:xfrm>
        </p:grpSpPr>
        <p:sp>
          <p:nvSpPr>
            <p:cNvPr id="9" name="Rectangle 8"/>
            <p:cNvSpPr/>
            <p:nvPr/>
          </p:nvSpPr>
          <p:spPr>
            <a:xfrm>
              <a:off x="3352800" y="16002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436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133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7526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3352800" y="19050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6576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60198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647357" cy="338554"/>
            </a:xfrm>
            <a:prstGeom prst="rect">
              <a:avLst/>
            </a:prstGeom>
            <a:noFill/>
          </p:spPr>
          <p:txBody>
            <a:bodyPr wrap="none" rtlCol="0">
              <a:spAutoFit/>
            </a:bodyPr>
            <a:lstStyle/>
            <a:p>
              <a:r>
                <a:rPr lang="en-US" sz="1600" dirty="0" smtClean="0"/>
                <a:t>Delay</a:t>
              </a:r>
              <a:endParaRPr lang="en-US" sz="1600" dirty="0"/>
            </a:p>
          </p:txBody>
        </p:sp>
      </p:grpSp>
      <p:grpSp>
        <p:nvGrpSpPr>
          <p:cNvPr id="38" name="Group 37"/>
          <p:cNvGrpSpPr/>
          <p:nvPr/>
        </p:nvGrpSpPr>
        <p:grpSpPr>
          <a:xfrm>
            <a:off x="1741134" y="3352800"/>
            <a:ext cx="5661733" cy="1905000"/>
            <a:chOff x="1981200" y="3352800"/>
            <a:chExt cx="5661733" cy="1905000"/>
          </a:xfrm>
        </p:grpSpPr>
        <p:sp>
          <p:nvSpPr>
            <p:cNvPr id="17" name="Rectangle 16"/>
            <p:cNvSpPr/>
            <p:nvPr/>
          </p:nvSpPr>
          <p:spPr>
            <a:xfrm>
              <a:off x="3352800" y="3429000"/>
              <a:ext cx="29718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3352800" y="3505200"/>
              <a:ext cx="2971800" cy="609600"/>
              <a:chOff x="3352800" y="3505200"/>
              <a:chExt cx="2971800" cy="609600"/>
            </a:xfrm>
          </p:grpSpPr>
          <p:cxnSp>
            <p:nvCxnSpPr>
              <p:cNvPr id="24" name="Straight Connector 23"/>
              <p:cNvCxnSpPr/>
              <p:nvPr/>
            </p:nvCxnSpPr>
            <p:spPr>
              <a:xfrm>
                <a:off x="3352800" y="41148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2800" y="3505200"/>
                <a:ext cx="2585708" cy="584775"/>
              </a:xfrm>
              <a:prstGeom prst="rect">
                <a:avLst/>
              </a:prstGeom>
              <a:noFill/>
            </p:spPr>
            <p:txBody>
              <a:bodyPr wrap="none" rtlCol="0">
                <a:spAutoFit/>
              </a:bodyPr>
              <a:lstStyle/>
              <a:p>
                <a:r>
                  <a:rPr lang="en-US" sz="1600" dirty="0" smtClean="0"/>
                  <a:t>State variables:</a:t>
                </a:r>
              </a:p>
              <a:p>
                <a:r>
                  <a:rPr lang="en-US" sz="1600" dirty="0" smtClean="0"/>
                  <a:t>     Declaration + Initialization</a:t>
                </a:r>
                <a:endParaRPr lang="en-US" sz="1600" dirty="0"/>
              </a:p>
            </p:txBody>
          </p:sp>
        </p:grpSp>
        <p:sp>
          <p:nvSpPr>
            <p:cNvPr id="26" name="TextBox 25"/>
            <p:cNvSpPr txBox="1"/>
            <p:nvPr/>
          </p:nvSpPr>
          <p:spPr>
            <a:xfrm>
              <a:off x="3352800" y="4267200"/>
              <a:ext cx="2853538" cy="584775"/>
            </a:xfrm>
            <a:prstGeom prst="rect">
              <a:avLst/>
            </a:prstGeom>
            <a:noFill/>
          </p:spPr>
          <p:txBody>
            <a:bodyPr wrap="none" rtlCol="0">
              <a:spAutoFit/>
            </a:bodyPr>
            <a:lstStyle/>
            <a:p>
              <a:r>
                <a:rPr lang="en-US" sz="1600" dirty="0" smtClean="0"/>
                <a:t>Update code:</a:t>
              </a:r>
            </a:p>
            <a:p>
              <a:r>
                <a:rPr lang="en-US" sz="1600" dirty="0" smtClean="0"/>
                <a:t>     To be executed in each round</a:t>
              </a:r>
              <a:endParaRPr lang="en-US" sz="1600" dirty="0"/>
            </a:p>
          </p:txBody>
        </p:sp>
        <p:grpSp>
          <p:nvGrpSpPr>
            <p:cNvPr id="30" name="Group 29"/>
            <p:cNvGrpSpPr/>
            <p:nvPr/>
          </p:nvGrpSpPr>
          <p:grpSpPr>
            <a:xfrm>
              <a:off x="1981200" y="3352800"/>
              <a:ext cx="1371600" cy="1676400"/>
              <a:chOff x="1981200" y="3352800"/>
              <a:chExt cx="1371600" cy="1676400"/>
            </a:xfrm>
          </p:grpSpPr>
          <p:cxnSp>
            <p:nvCxnSpPr>
              <p:cNvPr id="18" name="Straight Arrow Connector 17"/>
              <p:cNvCxnSpPr/>
              <p:nvPr/>
            </p:nvCxnSpPr>
            <p:spPr>
              <a:xfrm>
                <a:off x="24384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384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438400" y="5029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981200" y="3352800"/>
                <a:ext cx="707245" cy="338554"/>
              </a:xfrm>
              <a:prstGeom prst="rect">
                <a:avLst/>
              </a:prstGeom>
              <a:noFill/>
            </p:spPr>
            <p:txBody>
              <a:bodyPr wrap="none" rtlCol="0">
                <a:spAutoFit/>
              </a:bodyPr>
              <a:lstStyle/>
              <a:p>
                <a:r>
                  <a:rPr lang="en-US" sz="1600" dirty="0" smtClean="0"/>
                  <a:t>Inputs</a:t>
                </a:r>
                <a:endParaRPr lang="en-US" sz="1600" dirty="0"/>
              </a:p>
            </p:txBody>
          </p:sp>
        </p:grpSp>
        <p:grpSp>
          <p:nvGrpSpPr>
            <p:cNvPr id="31" name="Group 30"/>
            <p:cNvGrpSpPr/>
            <p:nvPr/>
          </p:nvGrpSpPr>
          <p:grpSpPr>
            <a:xfrm>
              <a:off x="6324600" y="3352800"/>
              <a:ext cx="1318333" cy="1371600"/>
              <a:chOff x="6324600" y="3352800"/>
              <a:chExt cx="1318333" cy="1371600"/>
            </a:xfrm>
          </p:grpSpPr>
          <p:cxnSp>
            <p:nvCxnSpPr>
              <p:cNvPr id="21" name="Straight Arrow Connector 20"/>
              <p:cNvCxnSpPr/>
              <p:nvPr/>
            </p:nvCxnSpPr>
            <p:spPr>
              <a:xfrm>
                <a:off x="63246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3246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324600" y="4724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781800" y="3352800"/>
                <a:ext cx="861133" cy="338554"/>
              </a:xfrm>
              <a:prstGeom prst="rect">
                <a:avLst/>
              </a:prstGeom>
              <a:noFill/>
            </p:spPr>
            <p:txBody>
              <a:bodyPr wrap="none" rtlCol="0">
                <a:spAutoFit/>
              </a:bodyPr>
              <a:lstStyle/>
              <a:p>
                <a:r>
                  <a:rPr lang="en-US" sz="1600" dirty="0" smtClean="0"/>
                  <a:t>Outputs</a:t>
                </a:r>
                <a:endParaRPr lang="en-US" sz="1600" dirty="0"/>
              </a:p>
            </p:txBody>
          </p:sp>
        </p:grpSp>
        <p:cxnSp>
          <p:nvCxnSpPr>
            <p:cNvPr id="35" name="Straight Connector 34"/>
            <p:cNvCxnSpPr/>
            <p:nvPr/>
          </p:nvCxnSpPr>
          <p:spPr>
            <a:xfrm>
              <a:off x="2819400" y="4191000"/>
              <a:ext cx="0" cy="6096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705600" y="4114800"/>
              <a:ext cx="0" cy="4572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0" y="6142038"/>
            <a:ext cx="9144000" cy="715962"/>
            <a:chOff x="0" y="6142038"/>
            <a:chExt cx="9144000" cy="715962"/>
          </a:xfrm>
        </p:grpSpPr>
        <p:pic>
          <p:nvPicPr>
            <p:cNvPr id="4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5" name="Object 2"/>
            <p:cNvGraphicFramePr>
              <a:graphicFrameLocks noChangeAspect="1"/>
            </p:cNvGraphicFramePr>
            <p:nvPr/>
          </p:nvGraphicFramePr>
          <p:xfrm>
            <a:off x="8653463" y="6163469"/>
            <a:ext cx="490537" cy="673100"/>
          </p:xfrm>
          <a:graphic>
            <a:graphicData uri="http://schemas.openxmlformats.org/presentationml/2006/ole">
              <p:oleObj spid="_x0000_s7171" name="Acrobat Document" r:id="rId4" imgW="4790808" imgH="6162472" progId="AcroExch.Document.7">
                <p:embed/>
              </p:oleObj>
            </a:graphicData>
          </a:graphic>
        </p:graphicFrame>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Model Definition</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228600" y="1219200"/>
            <a:ext cx="8839200" cy="4906963"/>
          </a:xfrm>
        </p:spPr>
        <p:txBody>
          <a:bodyPr>
            <a:normAutofit/>
          </a:bodyPr>
          <a:lstStyle/>
          <a:p>
            <a:pPr>
              <a:buFont typeface="Wingdings" pitchFamily="2" charset="2"/>
              <a:buChar char="q"/>
            </a:pPr>
            <a:r>
              <a:rPr lang="en-US" sz="2000" dirty="0" smtClean="0">
                <a:latin typeface="Comic Sans MS" pitchFamily="66" charset="0"/>
              </a:rPr>
              <a:t>Syntax: How to describe a component?</a:t>
            </a:r>
          </a:p>
          <a:p>
            <a:pPr lvl="1">
              <a:buFont typeface="Wingdings" pitchFamily="2" charset="2"/>
              <a:buChar char="§"/>
            </a:pPr>
            <a:r>
              <a:rPr lang="en-US" sz="2000" dirty="0" smtClean="0">
                <a:latin typeface="Comic Sans MS" pitchFamily="66" charset="0"/>
              </a:rPr>
              <a:t>Variable declarations, types, code describing update …</a:t>
            </a:r>
          </a:p>
          <a:p>
            <a:pPr>
              <a:buFont typeface="Wingdings" pitchFamily="2" charset="2"/>
              <a:buChar char="q"/>
            </a:pPr>
            <a:r>
              <a:rPr lang="en-US" sz="2000" dirty="0" smtClean="0">
                <a:latin typeface="Comic Sans MS" pitchFamily="66" charset="0"/>
              </a:rPr>
              <a:t>Semantics: What does the description mean?</a:t>
            </a:r>
          </a:p>
          <a:p>
            <a:pPr lvl="1">
              <a:buFont typeface="Wingdings" pitchFamily="2" charset="2"/>
              <a:buChar char="§"/>
            </a:pPr>
            <a:r>
              <a:rPr lang="en-US" sz="2000" dirty="0" smtClean="0">
                <a:latin typeface="Comic Sans MS" pitchFamily="66" charset="0"/>
              </a:rPr>
              <a:t>Defined using mathematical concepts such as sets, functions …</a:t>
            </a:r>
          </a:p>
          <a:p>
            <a:pPr>
              <a:buFont typeface="Wingdings" pitchFamily="2" charset="2"/>
              <a:buChar char="q"/>
            </a:pPr>
            <a:r>
              <a:rPr lang="en-US" sz="2000" dirty="0" smtClean="0">
                <a:latin typeface="Comic Sans MS" pitchFamily="66" charset="0"/>
              </a:rPr>
              <a:t>Formal: Semantics is defined precisely</a:t>
            </a:r>
          </a:p>
          <a:p>
            <a:pPr lvl="1">
              <a:buFont typeface="Wingdings" pitchFamily="2" charset="2"/>
              <a:buChar char="§"/>
            </a:pPr>
            <a:r>
              <a:rPr lang="en-US" sz="2000" dirty="0" smtClean="0">
                <a:latin typeface="Comic Sans MS" pitchFamily="66" charset="0"/>
              </a:rPr>
              <a:t>Necessary for tools for analysis, compilation, verification …</a:t>
            </a:r>
          </a:p>
          <a:p>
            <a:pPr lvl="1">
              <a:buFont typeface="Wingdings" pitchFamily="2" charset="2"/>
              <a:buChar char="§"/>
            </a:pPr>
            <a:r>
              <a:rPr lang="en-US" sz="2000" dirty="0" smtClean="0">
                <a:latin typeface="Comic Sans MS" pitchFamily="66" charset="0"/>
              </a:rPr>
              <a:t>Defining formal semantics for a “real” language is challenging</a:t>
            </a:r>
          </a:p>
          <a:p>
            <a:pPr lvl="1">
              <a:buFont typeface="Wingdings" pitchFamily="2" charset="2"/>
              <a:buChar char="§"/>
            </a:pPr>
            <a:r>
              <a:rPr lang="en-US" sz="2000" dirty="0" smtClean="0">
                <a:latin typeface="Comic Sans MS" pitchFamily="66" charset="0"/>
              </a:rPr>
              <a:t>But concepts can be illustrated on a “toy” modeling language </a:t>
            </a:r>
          </a:p>
          <a:p>
            <a:pPr>
              <a:buFont typeface="Wingdings" pitchFamily="2" charset="2"/>
              <a:buChar char="q"/>
            </a:pPr>
            <a:r>
              <a:rPr lang="en-US" sz="2000" dirty="0" smtClean="0">
                <a:latin typeface="Comic Sans MS" pitchFamily="66" charset="0"/>
              </a:rPr>
              <a:t>Our modeling language: Synchronous Reactive Components</a:t>
            </a:r>
          </a:p>
          <a:p>
            <a:pPr lvl="1">
              <a:buFont typeface="Wingdings" pitchFamily="2" charset="2"/>
              <a:buChar char="§"/>
            </a:pPr>
            <a:r>
              <a:rPr lang="en-US" sz="2000" dirty="0" smtClean="0">
                <a:latin typeface="Comic Sans MS" pitchFamily="66" charset="0"/>
              </a:rPr>
              <a:t>Representative of many “academic” proposals</a:t>
            </a:r>
          </a:p>
          <a:p>
            <a:pPr lvl="1">
              <a:buFont typeface="Wingdings" pitchFamily="2" charset="2"/>
              <a:buChar char="§"/>
            </a:pPr>
            <a:r>
              <a:rPr lang="en-US" sz="2000" dirty="0" smtClean="0">
                <a:latin typeface="Comic Sans MS" pitchFamily="66" charset="0"/>
              </a:rPr>
              <a:t>Industrial-strength synchronous languages</a:t>
            </a:r>
          </a:p>
          <a:p>
            <a:pPr lvl="1">
              <a:buNone/>
            </a:pPr>
            <a:r>
              <a:rPr lang="en-US" sz="2000" dirty="0">
                <a:latin typeface="Comic Sans MS" pitchFamily="66" charset="0"/>
              </a:rPr>
              <a:t>	</a:t>
            </a:r>
            <a:r>
              <a:rPr lang="en-US" sz="2000" dirty="0" err="1" smtClean="0">
                <a:latin typeface="Comic Sans MS" pitchFamily="66" charset="0"/>
              </a:rPr>
              <a:t>Esterel</a:t>
            </a:r>
            <a:r>
              <a:rPr lang="en-US" sz="2000" dirty="0" smtClean="0">
                <a:latin typeface="Comic Sans MS" pitchFamily="66" charset="0"/>
              </a:rPr>
              <a:t>, </a:t>
            </a:r>
            <a:r>
              <a:rPr lang="en-US" sz="2000" dirty="0" err="1" smtClean="0">
                <a:latin typeface="Comic Sans MS" pitchFamily="66" charset="0"/>
              </a:rPr>
              <a:t>Lustre</a:t>
            </a:r>
            <a:r>
              <a:rPr lang="en-US" sz="2000" dirty="0" smtClean="0">
                <a:latin typeface="Comic Sans MS" pitchFamily="66" charset="0"/>
              </a:rPr>
              <a:t>, VHDL, </a:t>
            </a:r>
            <a:r>
              <a:rPr lang="en-US" sz="2000" dirty="0" err="1" smtClean="0">
                <a:latin typeface="Comic Sans MS" pitchFamily="66" charset="0"/>
              </a:rPr>
              <a:t>Verilog</a:t>
            </a:r>
            <a:r>
              <a:rPr lang="en-US" sz="2000" dirty="0" smtClean="0">
                <a:latin typeface="Comic Sans MS" pitchFamily="66" charset="0"/>
              </a:rPr>
              <a:t>, </a:t>
            </a:r>
            <a:r>
              <a:rPr lang="en-US" sz="2000" dirty="0" err="1" smtClean="0">
                <a:latin typeface="Comic Sans MS" pitchFamily="66" charset="0"/>
              </a:rPr>
              <a:t>Stateflow</a:t>
            </a:r>
            <a:r>
              <a:rPr lang="en-US" sz="2000" dirty="0" smtClean="0">
                <a:latin typeface="Comic Sans MS" pitchFamily="66" charset="0"/>
              </a:rPr>
              <a:t>…</a:t>
            </a: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8195"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SRC Definition (1): Inputs</a:t>
            </a:r>
            <a:endParaRPr lang="en-US" sz="2800" dirty="0">
              <a:solidFill>
                <a:srgbClr val="C00000"/>
              </a:solidFill>
              <a:latin typeface="Comic Sans MS" pitchFamily="66" charset="0"/>
              <a:cs typeface="Times New Roman" pitchFamily="18" charset="0"/>
            </a:endParaRPr>
          </a:p>
        </p:txBody>
      </p:sp>
      <p:grpSp>
        <p:nvGrpSpPr>
          <p:cNvPr id="14" name="Group 13"/>
          <p:cNvGrpSpPr/>
          <p:nvPr/>
        </p:nvGrpSpPr>
        <p:grpSpPr>
          <a:xfrm>
            <a:off x="304800" y="1447800"/>
            <a:ext cx="3505200" cy="762000"/>
            <a:chOff x="2438400" y="1600200"/>
            <a:chExt cx="3505200" cy="762000"/>
          </a:xfrm>
        </p:grpSpPr>
        <p:sp>
          <p:nvSpPr>
            <p:cNvPr id="28" name="Rectangle 27"/>
            <p:cNvSpPr/>
            <p:nvPr/>
          </p:nvSpPr>
          <p:spPr>
            <a:xfrm>
              <a:off x="3352800" y="1600200"/>
              <a:ext cx="16764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029200" y="1981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146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grpSp>
      <p:sp>
        <p:nvSpPr>
          <p:cNvPr id="44" name="Content Placeholder 3"/>
          <p:cNvSpPr>
            <a:spLocks noGrp="1"/>
          </p:cNvSpPr>
          <p:nvPr>
            <p:ph idx="1"/>
          </p:nvPr>
        </p:nvSpPr>
        <p:spPr>
          <a:xfrm>
            <a:off x="114300" y="2743200"/>
            <a:ext cx="8915400" cy="3505200"/>
          </a:xfrm>
        </p:spPr>
        <p:txBody>
          <a:bodyPr>
            <a:normAutofit/>
          </a:bodyPr>
          <a:lstStyle/>
          <a:p>
            <a:pPr>
              <a:buFont typeface="Wingdings" pitchFamily="2" charset="2"/>
              <a:buChar char="q"/>
            </a:pPr>
            <a:r>
              <a:rPr lang="en-US" sz="2000" dirty="0" smtClean="0">
                <a:latin typeface="Comic Sans MS" pitchFamily="66" charset="0"/>
              </a:rPr>
              <a:t>Each component has a set I of input variables</a:t>
            </a:r>
          </a:p>
          <a:p>
            <a:pPr lvl="1">
              <a:buFont typeface="Wingdings" pitchFamily="2" charset="2"/>
              <a:buChar char="§"/>
            </a:pPr>
            <a:r>
              <a:rPr lang="en-US" sz="2000" dirty="0" smtClean="0">
                <a:latin typeface="Comic Sans MS" pitchFamily="66" charset="0"/>
              </a:rPr>
              <a:t>Variables have types. E.g. </a:t>
            </a:r>
            <a:r>
              <a:rPr lang="en-US" sz="2000" dirty="0" err="1" smtClean="0">
                <a:latin typeface="Comic Sans MS" pitchFamily="66" charset="0"/>
              </a:rPr>
              <a:t>bool</a:t>
            </a:r>
            <a:r>
              <a:rPr lang="en-US" sz="2000" dirty="0" smtClean="0">
                <a:latin typeface="Comic Sans MS" pitchFamily="66" charset="0"/>
              </a:rPr>
              <a:t>, </a:t>
            </a:r>
            <a:r>
              <a:rPr lang="en-US" sz="2000" dirty="0" err="1" smtClean="0">
                <a:latin typeface="Comic Sans MS" pitchFamily="66" charset="0"/>
              </a:rPr>
              <a:t>int</a:t>
            </a:r>
            <a:r>
              <a:rPr lang="en-US" sz="2000" dirty="0" smtClean="0">
                <a:latin typeface="Comic Sans MS" pitchFamily="66" charset="0"/>
              </a:rPr>
              <a:t>, </a:t>
            </a:r>
            <a:r>
              <a:rPr lang="en-US" sz="2000" dirty="0" err="1" smtClean="0">
                <a:latin typeface="Comic Sans MS" pitchFamily="66" charset="0"/>
              </a:rPr>
              <a:t>nat</a:t>
            </a:r>
            <a:r>
              <a:rPr lang="en-US" sz="2000" dirty="0" smtClean="0">
                <a:latin typeface="Comic Sans MS" pitchFamily="66" charset="0"/>
              </a:rPr>
              <a:t>, real, {on, off} …</a:t>
            </a:r>
          </a:p>
          <a:p>
            <a:pPr>
              <a:buFont typeface="Wingdings" pitchFamily="2" charset="2"/>
              <a:buChar char="q"/>
            </a:pPr>
            <a:r>
              <a:rPr lang="en-US" sz="2000" dirty="0" smtClean="0">
                <a:latin typeface="Comic Sans MS" pitchFamily="66" charset="0"/>
              </a:rPr>
              <a:t>Input: Valuation of all the input variables </a:t>
            </a:r>
          </a:p>
          <a:p>
            <a:pPr lvl="1">
              <a:buFont typeface="Wingdings" pitchFamily="2" charset="2"/>
              <a:buChar char="§"/>
            </a:pPr>
            <a:r>
              <a:rPr lang="en-US" sz="2000" dirty="0" smtClean="0">
                <a:latin typeface="Comic Sans MS" pitchFamily="66" charset="0"/>
              </a:rPr>
              <a:t>The set of inputs is denoted Q</a:t>
            </a:r>
            <a:r>
              <a:rPr lang="en-US" sz="2000" baseline="-25000" dirty="0" smtClean="0">
                <a:latin typeface="Comic Sans MS" pitchFamily="66" charset="0"/>
              </a:rPr>
              <a:t>I</a:t>
            </a:r>
          </a:p>
          <a:p>
            <a:pPr>
              <a:buFont typeface="Wingdings" pitchFamily="2" charset="2"/>
              <a:buChar char="q"/>
            </a:pPr>
            <a:r>
              <a:rPr lang="en-US" sz="2000" dirty="0" smtClean="0">
                <a:latin typeface="Comic Sans MS" pitchFamily="66" charset="0"/>
              </a:rPr>
              <a:t>For Delay</a:t>
            </a:r>
          </a:p>
          <a:p>
            <a:pPr lvl="1">
              <a:buFont typeface="Wingdings" pitchFamily="2" charset="2"/>
              <a:buChar char="§"/>
            </a:pPr>
            <a:r>
              <a:rPr lang="en-US" sz="2000" dirty="0" smtClean="0">
                <a:latin typeface="Comic Sans MS" pitchFamily="66" charset="0"/>
              </a:rPr>
              <a:t>I contains a single variable in of type </a:t>
            </a:r>
            <a:r>
              <a:rPr lang="en-US" sz="2000" dirty="0" err="1" smtClean="0">
                <a:latin typeface="Comic Sans MS" pitchFamily="66" charset="0"/>
              </a:rPr>
              <a:t>bool</a:t>
            </a:r>
            <a:endParaRPr lang="en-US" sz="2000" dirty="0" smtClean="0">
              <a:latin typeface="Comic Sans MS" pitchFamily="66" charset="0"/>
            </a:endParaRPr>
          </a:p>
          <a:p>
            <a:pPr lvl="1">
              <a:buFont typeface="Wingdings" pitchFamily="2" charset="2"/>
              <a:buChar char="§"/>
            </a:pPr>
            <a:r>
              <a:rPr lang="en-US" sz="2000" dirty="0" smtClean="0">
                <a:latin typeface="Comic Sans MS" pitchFamily="66" charset="0"/>
              </a:rPr>
              <a:t>The set of inputs is {0, 1}</a:t>
            </a:r>
          </a:p>
          <a:p>
            <a:pPr>
              <a:buFont typeface="Wingdings" pitchFamily="2" charset="2"/>
              <a:buChar char="q"/>
            </a:pPr>
            <a:r>
              <a:rPr lang="en-US" sz="2000" dirty="0" smtClean="0">
                <a:latin typeface="Comic Sans MS" pitchFamily="66" charset="0"/>
              </a:rPr>
              <a:t>Example: I contains two variables: </a:t>
            </a:r>
            <a:r>
              <a:rPr lang="en-US" sz="2000" dirty="0" err="1" smtClean="0">
                <a:latin typeface="Comic Sans MS" pitchFamily="66" charset="0"/>
              </a:rPr>
              <a:t>int</a:t>
            </a:r>
            <a:r>
              <a:rPr lang="en-US" sz="2000" dirty="0" smtClean="0">
                <a:latin typeface="Comic Sans MS" pitchFamily="66" charset="0"/>
              </a:rPr>
              <a:t> x , </a:t>
            </a:r>
            <a:r>
              <a:rPr lang="en-US" sz="2000" dirty="0" err="1" smtClean="0">
                <a:latin typeface="Comic Sans MS" pitchFamily="66" charset="0"/>
              </a:rPr>
              <a:t>bool</a:t>
            </a:r>
            <a:r>
              <a:rPr lang="en-US" sz="2000" dirty="0" smtClean="0">
                <a:latin typeface="Comic Sans MS" pitchFamily="66" charset="0"/>
              </a:rPr>
              <a:t> y</a:t>
            </a:r>
          </a:p>
          <a:p>
            <a:pPr lvl="1">
              <a:buFont typeface="Wingdings" pitchFamily="2" charset="2"/>
              <a:buChar char="§"/>
            </a:pPr>
            <a:r>
              <a:rPr lang="en-US" sz="2000" dirty="0" smtClean="0">
                <a:latin typeface="Comic Sans MS" pitchFamily="66" charset="0"/>
              </a:rPr>
              <a:t>Each input is a pair: (integer value for x and 0/1 value for y)  </a:t>
            </a:r>
          </a:p>
        </p:txBody>
      </p:sp>
      <p:grpSp>
        <p:nvGrpSpPr>
          <p:cNvPr id="15" name="Group 14"/>
          <p:cNvGrpSpPr/>
          <p:nvPr/>
        </p:nvGrpSpPr>
        <p:grpSpPr>
          <a:xfrm>
            <a:off x="4191000" y="1143000"/>
            <a:ext cx="3750469" cy="1371600"/>
            <a:chOff x="1981200" y="3352800"/>
            <a:chExt cx="5257800" cy="1905000"/>
          </a:xfrm>
        </p:grpSpPr>
        <p:sp>
          <p:nvSpPr>
            <p:cNvPr id="16" name="Rectangle 15"/>
            <p:cNvSpPr/>
            <p:nvPr/>
          </p:nvSpPr>
          <p:spPr>
            <a:xfrm>
              <a:off x="3352800" y="3429000"/>
              <a:ext cx="29718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19" name="Group 29"/>
            <p:cNvGrpSpPr/>
            <p:nvPr/>
          </p:nvGrpSpPr>
          <p:grpSpPr>
            <a:xfrm>
              <a:off x="1981200" y="3352800"/>
              <a:ext cx="1371600" cy="1676400"/>
              <a:chOff x="1981200" y="3352800"/>
              <a:chExt cx="1371600" cy="1676400"/>
            </a:xfrm>
          </p:grpSpPr>
          <p:cxnSp>
            <p:nvCxnSpPr>
              <p:cNvPr id="29" name="Straight Arrow Connector 28"/>
              <p:cNvCxnSpPr/>
              <p:nvPr/>
            </p:nvCxnSpPr>
            <p:spPr>
              <a:xfrm>
                <a:off x="24384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4384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438400" y="5029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1200" y="3352800"/>
                <a:ext cx="991490" cy="470214"/>
              </a:xfrm>
              <a:prstGeom prst="rect">
                <a:avLst/>
              </a:prstGeom>
              <a:noFill/>
            </p:spPr>
            <p:txBody>
              <a:bodyPr wrap="none" rtlCol="0">
                <a:spAutoFit/>
              </a:bodyPr>
              <a:lstStyle/>
              <a:p>
                <a:r>
                  <a:rPr lang="en-US" sz="1600" dirty="0" smtClean="0"/>
                  <a:t>Inputs</a:t>
                </a:r>
                <a:endParaRPr lang="en-US" sz="1600" dirty="0"/>
              </a:p>
            </p:txBody>
          </p:sp>
        </p:grpSp>
        <p:grpSp>
          <p:nvGrpSpPr>
            <p:cNvPr id="20" name="Group 30"/>
            <p:cNvGrpSpPr/>
            <p:nvPr/>
          </p:nvGrpSpPr>
          <p:grpSpPr>
            <a:xfrm>
              <a:off x="6324600" y="3810000"/>
              <a:ext cx="914400" cy="914400"/>
              <a:chOff x="6324600" y="3810000"/>
              <a:chExt cx="914400" cy="914400"/>
            </a:xfrm>
          </p:grpSpPr>
          <p:cxnSp>
            <p:nvCxnSpPr>
              <p:cNvPr id="23" name="Straight Arrow Connector 22"/>
              <p:cNvCxnSpPr/>
              <p:nvPr/>
            </p:nvCxnSpPr>
            <p:spPr>
              <a:xfrm>
                <a:off x="63246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3246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324600" y="4724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a:off x="2819400" y="4191000"/>
              <a:ext cx="0" cy="6096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705600" y="4114800"/>
              <a:ext cx="0" cy="4572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1219200" y="1066800"/>
            <a:ext cx="647357" cy="338554"/>
          </a:xfrm>
          <a:prstGeom prst="rect">
            <a:avLst/>
          </a:prstGeom>
          <a:noFill/>
        </p:spPr>
        <p:txBody>
          <a:bodyPr wrap="none" rtlCol="0">
            <a:spAutoFit/>
          </a:bodyPr>
          <a:lstStyle/>
          <a:p>
            <a:r>
              <a:rPr lang="en-US" sz="1600" dirty="0" smtClean="0"/>
              <a:t>Delay</a:t>
            </a:r>
            <a:endParaRPr lang="en-US" sz="1600" dirty="0"/>
          </a:p>
        </p:txBody>
      </p:sp>
      <p:grpSp>
        <p:nvGrpSpPr>
          <p:cNvPr id="36" name="Group 35"/>
          <p:cNvGrpSpPr/>
          <p:nvPr/>
        </p:nvGrpSpPr>
        <p:grpSpPr>
          <a:xfrm>
            <a:off x="0" y="6142038"/>
            <a:ext cx="9144000" cy="715962"/>
            <a:chOff x="0" y="6142038"/>
            <a:chExt cx="9144000" cy="715962"/>
          </a:xfrm>
        </p:grpSpPr>
        <p:pic>
          <p:nvPicPr>
            <p:cNvPr id="3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2" name="Object 2"/>
            <p:cNvGraphicFramePr>
              <a:graphicFrameLocks noChangeAspect="1"/>
            </p:cNvGraphicFramePr>
            <p:nvPr/>
          </p:nvGraphicFramePr>
          <p:xfrm>
            <a:off x="8653463" y="6163469"/>
            <a:ext cx="490537" cy="673100"/>
          </p:xfrm>
          <a:graphic>
            <a:graphicData uri="http://schemas.openxmlformats.org/presentationml/2006/ole">
              <p:oleObj spid="_x0000_s9219"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SRC Definition (2): Outputs</a:t>
            </a:r>
            <a:endParaRPr lang="en-US" sz="2800" dirty="0">
              <a:solidFill>
                <a:srgbClr val="C00000"/>
              </a:solidFill>
              <a:latin typeface="Comic Sans MS" pitchFamily="66" charset="0"/>
              <a:cs typeface="Times New Roman" pitchFamily="18" charset="0"/>
            </a:endParaRPr>
          </a:p>
        </p:txBody>
      </p:sp>
      <p:sp>
        <p:nvSpPr>
          <p:cNvPr id="44" name="Content Placeholder 3"/>
          <p:cNvSpPr>
            <a:spLocks noGrp="1"/>
          </p:cNvSpPr>
          <p:nvPr>
            <p:ph idx="1"/>
          </p:nvPr>
        </p:nvSpPr>
        <p:spPr>
          <a:xfrm>
            <a:off x="381000" y="2743200"/>
            <a:ext cx="8382000" cy="3505200"/>
          </a:xfrm>
        </p:spPr>
        <p:txBody>
          <a:bodyPr>
            <a:normAutofit/>
          </a:bodyPr>
          <a:lstStyle/>
          <a:p>
            <a:pPr>
              <a:buFont typeface="Wingdings" pitchFamily="2" charset="2"/>
              <a:buChar char="q"/>
            </a:pPr>
            <a:r>
              <a:rPr lang="en-US" sz="2000" dirty="0" smtClean="0">
                <a:latin typeface="Comic Sans MS" pitchFamily="66" charset="0"/>
              </a:rPr>
              <a:t>Each component has a set O of typed output variables</a:t>
            </a:r>
          </a:p>
          <a:p>
            <a:pPr>
              <a:buFont typeface="Wingdings" pitchFamily="2" charset="2"/>
              <a:buChar char="q"/>
            </a:pPr>
            <a:r>
              <a:rPr lang="en-US" sz="2000" dirty="0" smtClean="0">
                <a:latin typeface="Comic Sans MS" pitchFamily="66" charset="0"/>
              </a:rPr>
              <a:t>Output: Valuation of all the output variables </a:t>
            </a:r>
          </a:p>
          <a:p>
            <a:pPr lvl="1">
              <a:buFont typeface="Wingdings" pitchFamily="2" charset="2"/>
              <a:buChar char="§"/>
            </a:pPr>
            <a:r>
              <a:rPr lang="en-US" sz="2000" dirty="0" smtClean="0">
                <a:latin typeface="Comic Sans MS" pitchFamily="66" charset="0"/>
              </a:rPr>
              <a:t>The set of outputs is denoted Q</a:t>
            </a:r>
            <a:r>
              <a:rPr lang="en-US" sz="2000" baseline="-25000" dirty="0">
                <a:latin typeface="Comic Sans MS" pitchFamily="66" charset="0"/>
              </a:rPr>
              <a:t>O</a:t>
            </a:r>
            <a:endParaRPr lang="en-US" sz="2000" baseline="-25000" dirty="0" smtClean="0">
              <a:latin typeface="Comic Sans MS" pitchFamily="66" charset="0"/>
            </a:endParaRPr>
          </a:p>
          <a:p>
            <a:pPr>
              <a:buFont typeface="Wingdings" pitchFamily="2" charset="2"/>
              <a:buChar char="q"/>
            </a:pPr>
            <a:r>
              <a:rPr lang="en-US" sz="2000" dirty="0" smtClean="0">
                <a:latin typeface="Comic Sans MS" pitchFamily="66" charset="0"/>
              </a:rPr>
              <a:t>For Delay</a:t>
            </a:r>
          </a:p>
          <a:p>
            <a:pPr lvl="1">
              <a:buFont typeface="Wingdings" pitchFamily="2" charset="2"/>
              <a:buChar char="§"/>
            </a:pPr>
            <a:r>
              <a:rPr lang="en-US" sz="2000" dirty="0">
                <a:latin typeface="Comic Sans MS" pitchFamily="66" charset="0"/>
              </a:rPr>
              <a:t>O</a:t>
            </a:r>
            <a:r>
              <a:rPr lang="en-US" sz="2000" dirty="0" smtClean="0">
                <a:latin typeface="Comic Sans MS" pitchFamily="66" charset="0"/>
              </a:rPr>
              <a:t> contains a single variable out of type </a:t>
            </a:r>
            <a:r>
              <a:rPr lang="en-US" sz="2000" dirty="0" err="1" smtClean="0">
                <a:latin typeface="Comic Sans MS" pitchFamily="66" charset="0"/>
              </a:rPr>
              <a:t>bool</a:t>
            </a:r>
            <a:endParaRPr lang="en-US" sz="2000" dirty="0" smtClean="0">
              <a:latin typeface="Comic Sans MS" pitchFamily="66" charset="0"/>
            </a:endParaRPr>
          </a:p>
          <a:p>
            <a:pPr lvl="1">
              <a:buFont typeface="Wingdings" pitchFamily="2" charset="2"/>
              <a:buChar char="§"/>
            </a:pPr>
            <a:r>
              <a:rPr lang="en-US" sz="2000" dirty="0" smtClean="0">
                <a:latin typeface="Comic Sans MS" pitchFamily="66" charset="0"/>
              </a:rPr>
              <a:t>The set of outputs is {0, 1}</a:t>
            </a:r>
          </a:p>
        </p:txBody>
      </p:sp>
      <p:grpSp>
        <p:nvGrpSpPr>
          <p:cNvPr id="14" name="Group 13"/>
          <p:cNvGrpSpPr/>
          <p:nvPr/>
        </p:nvGrpSpPr>
        <p:grpSpPr>
          <a:xfrm>
            <a:off x="304800" y="1447800"/>
            <a:ext cx="3479185" cy="762000"/>
            <a:chOff x="2438400" y="1600200"/>
            <a:chExt cx="3479185" cy="762000"/>
          </a:xfrm>
        </p:grpSpPr>
        <p:sp>
          <p:nvSpPr>
            <p:cNvPr id="15" name="Rectangle 14"/>
            <p:cNvSpPr/>
            <p:nvPr/>
          </p:nvSpPr>
          <p:spPr>
            <a:xfrm>
              <a:off x="3352800" y="1600200"/>
              <a:ext cx="1600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4953000" y="1981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38400" y="1981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29200" y="16002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grpSp>
        <p:nvGrpSpPr>
          <p:cNvPr id="23" name="Group 22"/>
          <p:cNvGrpSpPr/>
          <p:nvPr/>
        </p:nvGrpSpPr>
        <p:grpSpPr>
          <a:xfrm>
            <a:off x="4191000" y="1143000"/>
            <a:ext cx="3959347" cy="1371600"/>
            <a:chOff x="2438400" y="3352800"/>
            <a:chExt cx="5550628" cy="1905000"/>
          </a:xfrm>
        </p:grpSpPr>
        <p:sp>
          <p:nvSpPr>
            <p:cNvPr id="24" name="Rectangle 23"/>
            <p:cNvSpPr/>
            <p:nvPr/>
          </p:nvSpPr>
          <p:spPr>
            <a:xfrm>
              <a:off x="3352800" y="3429000"/>
              <a:ext cx="29718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9" name="Group 29"/>
            <p:cNvGrpSpPr/>
            <p:nvPr/>
          </p:nvGrpSpPr>
          <p:grpSpPr>
            <a:xfrm>
              <a:off x="2438400" y="3810000"/>
              <a:ext cx="914400" cy="1219200"/>
              <a:chOff x="2438400" y="3810000"/>
              <a:chExt cx="914400" cy="1219200"/>
            </a:xfrm>
          </p:grpSpPr>
          <p:cxnSp>
            <p:nvCxnSpPr>
              <p:cNvPr id="42" name="Straight Arrow Connector 41"/>
              <p:cNvCxnSpPr/>
              <p:nvPr/>
            </p:nvCxnSpPr>
            <p:spPr>
              <a:xfrm>
                <a:off x="24384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4384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438400" y="5029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30" name="Group 30"/>
            <p:cNvGrpSpPr/>
            <p:nvPr/>
          </p:nvGrpSpPr>
          <p:grpSpPr>
            <a:xfrm>
              <a:off x="6324600" y="3352800"/>
              <a:ext cx="1664428" cy="1371600"/>
              <a:chOff x="6324600" y="3352800"/>
              <a:chExt cx="1664428" cy="1371600"/>
            </a:xfrm>
          </p:grpSpPr>
          <p:cxnSp>
            <p:nvCxnSpPr>
              <p:cNvPr id="35" name="Straight Arrow Connector 34"/>
              <p:cNvCxnSpPr/>
              <p:nvPr/>
            </p:nvCxnSpPr>
            <p:spPr>
              <a:xfrm>
                <a:off x="63246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3246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324600" y="4724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781801" y="3352800"/>
                <a:ext cx="1207227" cy="470214"/>
              </a:xfrm>
              <a:prstGeom prst="rect">
                <a:avLst/>
              </a:prstGeom>
              <a:noFill/>
            </p:spPr>
            <p:txBody>
              <a:bodyPr wrap="none" rtlCol="0">
                <a:spAutoFit/>
              </a:bodyPr>
              <a:lstStyle/>
              <a:p>
                <a:r>
                  <a:rPr lang="en-US" sz="1600" dirty="0" smtClean="0"/>
                  <a:t>Outputs</a:t>
                </a:r>
                <a:endParaRPr lang="en-US" sz="1600" dirty="0"/>
              </a:p>
            </p:txBody>
          </p:sp>
        </p:grpSp>
        <p:cxnSp>
          <p:nvCxnSpPr>
            <p:cNvPr id="31" name="Straight Connector 30"/>
            <p:cNvCxnSpPr/>
            <p:nvPr/>
          </p:nvCxnSpPr>
          <p:spPr>
            <a:xfrm>
              <a:off x="2819400" y="4191000"/>
              <a:ext cx="0" cy="6096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05600" y="4114800"/>
              <a:ext cx="0" cy="4572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1219200" y="1066800"/>
            <a:ext cx="647357" cy="338554"/>
          </a:xfrm>
          <a:prstGeom prst="rect">
            <a:avLst/>
          </a:prstGeom>
          <a:noFill/>
        </p:spPr>
        <p:txBody>
          <a:bodyPr wrap="none" rtlCol="0">
            <a:spAutoFit/>
          </a:bodyPr>
          <a:lstStyle/>
          <a:p>
            <a:r>
              <a:rPr lang="en-US" sz="1600" dirty="0" smtClean="0"/>
              <a:t>Delay</a:t>
            </a:r>
            <a:endParaRPr lang="en-US" sz="1600" dirty="0"/>
          </a:p>
        </p:txBody>
      </p:sp>
      <p:grpSp>
        <p:nvGrpSpPr>
          <p:cNvPr id="33" name="Group 32"/>
          <p:cNvGrpSpPr/>
          <p:nvPr/>
        </p:nvGrpSpPr>
        <p:grpSpPr>
          <a:xfrm>
            <a:off x="0" y="6142038"/>
            <a:ext cx="9144000" cy="715962"/>
            <a:chOff x="0" y="6142038"/>
            <a:chExt cx="9144000" cy="715962"/>
          </a:xfrm>
        </p:grpSpPr>
        <p:pic>
          <p:nvPicPr>
            <p:cNvPr id="3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7" name="Object 2"/>
            <p:cNvGraphicFramePr>
              <a:graphicFrameLocks noChangeAspect="1"/>
            </p:cNvGraphicFramePr>
            <p:nvPr/>
          </p:nvGraphicFramePr>
          <p:xfrm>
            <a:off x="8653463" y="6163469"/>
            <a:ext cx="490537" cy="673100"/>
          </p:xfrm>
          <a:graphic>
            <a:graphicData uri="http://schemas.openxmlformats.org/presentationml/2006/ole">
              <p:oleObj spid="_x0000_s10243"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SRC Definition (3): States</a:t>
            </a:r>
            <a:endParaRPr lang="en-US" sz="2800" dirty="0">
              <a:solidFill>
                <a:srgbClr val="C00000"/>
              </a:solidFill>
              <a:latin typeface="Comic Sans MS" pitchFamily="66" charset="0"/>
              <a:cs typeface="Times New Roman" pitchFamily="18" charset="0"/>
            </a:endParaRPr>
          </a:p>
        </p:txBody>
      </p:sp>
      <p:sp>
        <p:nvSpPr>
          <p:cNvPr id="44" name="Content Placeholder 3"/>
          <p:cNvSpPr>
            <a:spLocks noGrp="1"/>
          </p:cNvSpPr>
          <p:nvPr>
            <p:ph idx="1"/>
          </p:nvPr>
        </p:nvSpPr>
        <p:spPr>
          <a:xfrm>
            <a:off x="381000" y="2895600"/>
            <a:ext cx="8382000" cy="3505200"/>
          </a:xfrm>
        </p:spPr>
        <p:txBody>
          <a:bodyPr>
            <a:normAutofit/>
          </a:bodyPr>
          <a:lstStyle/>
          <a:p>
            <a:pPr>
              <a:buFont typeface="Wingdings" pitchFamily="2" charset="2"/>
              <a:buChar char="q"/>
            </a:pPr>
            <a:r>
              <a:rPr lang="en-US" sz="2000" dirty="0" smtClean="0">
                <a:latin typeface="Comic Sans MS" pitchFamily="66" charset="0"/>
              </a:rPr>
              <a:t>Each component has a set S of typed state variables</a:t>
            </a:r>
          </a:p>
          <a:p>
            <a:pPr>
              <a:buFont typeface="Wingdings" pitchFamily="2" charset="2"/>
              <a:buChar char="q"/>
            </a:pPr>
            <a:r>
              <a:rPr lang="en-US" sz="2000" dirty="0" smtClean="0">
                <a:latin typeface="Comic Sans MS" pitchFamily="66" charset="0"/>
              </a:rPr>
              <a:t>State: Valuation of all the state variables </a:t>
            </a:r>
          </a:p>
          <a:p>
            <a:pPr lvl="1">
              <a:buFont typeface="Wingdings" pitchFamily="2" charset="2"/>
              <a:buChar char="§"/>
            </a:pPr>
            <a:r>
              <a:rPr lang="en-US" sz="2000" dirty="0" smtClean="0">
                <a:latin typeface="Comic Sans MS" pitchFamily="66" charset="0"/>
              </a:rPr>
              <a:t>The set of states is denoted Q</a:t>
            </a:r>
            <a:r>
              <a:rPr lang="en-US" sz="2000" baseline="-25000" dirty="0" smtClean="0">
                <a:latin typeface="Comic Sans MS" pitchFamily="66" charset="0"/>
              </a:rPr>
              <a:t>S</a:t>
            </a:r>
          </a:p>
          <a:p>
            <a:pPr>
              <a:buFont typeface="Wingdings" pitchFamily="2" charset="2"/>
              <a:buChar char="q"/>
            </a:pPr>
            <a:r>
              <a:rPr lang="en-US" sz="2000" dirty="0" smtClean="0">
                <a:latin typeface="Comic Sans MS" pitchFamily="66" charset="0"/>
              </a:rPr>
              <a:t>For Delay</a:t>
            </a:r>
          </a:p>
          <a:p>
            <a:pPr lvl="1">
              <a:buFont typeface="Wingdings" pitchFamily="2" charset="2"/>
              <a:buChar char="§"/>
            </a:pPr>
            <a:r>
              <a:rPr lang="en-US" sz="2000" dirty="0" smtClean="0">
                <a:latin typeface="Comic Sans MS" pitchFamily="66" charset="0"/>
              </a:rPr>
              <a:t>S contains a single variable x of type </a:t>
            </a:r>
            <a:r>
              <a:rPr lang="en-US" sz="2000" dirty="0" err="1" smtClean="0">
                <a:latin typeface="Comic Sans MS" pitchFamily="66" charset="0"/>
              </a:rPr>
              <a:t>bool</a:t>
            </a:r>
            <a:endParaRPr lang="en-US" sz="2000" dirty="0" smtClean="0">
              <a:latin typeface="Comic Sans MS" pitchFamily="66" charset="0"/>
            </a:endParaRPr>
          </a:p>
          <a:p>
            <a:pPr lvl="1">
              <a:buFont typeface="Wingdings" pitchFamily="2" charset="2"/>
              <a:buChar char="§"/>
            </a:pPr>
            <a:r>
              <a:rPr lang="en-US" sz="2000" dirty="0" smtClean="0">
                <a:latin typeface="Comic Sans MS" pitchFamily="66" charset="0"/>
              </a:rPr>
              <a:t>The set of states is {0, 1}</a:t>
            </a:r>
          </a:p>
          <a:p>
            <a:pPr>
              <a:buFont typeface="Wingdings" pitchFamily="2" charset="2"/>
              <a:buChar char="q"/>
            </a:pPr>
            <a:r>
              <a:rPr lang="en-US" sz="2000" dirty="0" smtClean="0">
                <a:latin typeface="Comic Sans MS" pitchFamily="66" charset="0"/>
              </a:rPr>
              <a:t>State is internal and maintained across rounds</a:t>
            </a:r>
          </a:p>
        </p:txBody>
      </p:sp>
      <p:grpSp>
        <p:nvGrpSpPr>
          <p:cNvPr id="14" name="Group 13"/>
          <p:cNvGrpSpPr/>
          <p:nvPr/>
        </p:nvGrpSpPr>
        <p:grpSpPr>
          <a:xfrm>
            <a:off x="304800" y="1447800"/>
            <a:ext cx="3048000" cy="762000"/>
            <a:chOff x="2667000" y="1600200"/>
            <a:chExt cx="3048000" cy="762000"/>
          </a:xfrm>
        </p:grpSpPr>
        <p:sp>
          <p:nvSpPr>
            <p:cNvPr id="15" name="Rectangle 14"/>
            <p:cNvSpPr/>
            <p:nvPr/>
          </p:nvSpPr>
          <p:spPr>
            <a:xfrm>
              <a:off x="3352800" y="1600200"/>
              <a:ext cx="18288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5181600" y="20574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667000" y="20574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352800" y="19050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57600" y="1600200"/>
              <a:ext cx="737702" cy="338554"/>
            </a:xfrm>
            <a:prstGeom prst="rect">
              <a:avLst/>
            </a:prstGeom>
            <a:noFill/>
          </p:spPr>
          <p:txBody>
            <a:bodyPr wrap="none" rtlCol="0">
              <a:spAutoFit/>
            </a:bodyPr>
            <a:lstStyle/>
            <a:p>
              <a:r>
                <a:rPr lang="en-US" sz="1600" dirty="0" err="1" smtClean="0"/>
                <a:t>bool</a:t>
              </a:r>
              <a:r>
                <a:rPr lang="en-US" sz="1600" dirty="0" smtClean="0"/>
                <a:t> x </a:t>
              </a:r>
              <a:endParaRPr lang="en-US" sz="1600" dirty="0"/>
            </a:p>
          </p:txBody>
        </p:sp>
      </p:grpSp>
      <p:grpSp>
        <p:nvGrpSpPr>
          <p:cNvPr id="23" name="Group 22"/>
          <p:cNvGrpSpPr/>
          <p:nvPr/>
        </p:nvGrpSpPr>
        <p:grpSpPr>
          <a:xfrm>
            <a:off x="4267200" y="1143000"/>
            <a:ext cx="3424341" cy="1316736"/>
            <a:chOff x="2438400" y="3429000"/>
            <a:chExt cx="4800600" cy="1828800"/>
          </a:xfrm>
        </p:grpSpPr>
        <p:sp>
          <p:nvSpPr>
            <p:cNvPr id="24" name="Rectangle 23"/>
            <p:cNvSpPr/>
            <p:nvPr/>
          </p:nvSpPr>
          <p:spPr>
            <a:xfrm>
              <a:off x="3352800" y="3429000"/>
              <a:ext cx="29718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5" name="Group 31"/>
            <p:cNvGrpSpPr/>
            <p:nvPr/>
          </p:nvGrpSpPr>
          <p:grpSpPr>
            <a:xfrm>
              <a:off x="3352800" y="3505200"/>
              <a:ext cx="2988927" cy="905933"/>
              <a:chOff x="3352800" y="3505200"/>
              <a:chExt cx="2988927" cy="905933"/>
            </a:xfrm>
          </p:grpSpPr>
          <p:cxnSp>
            <p:nvCxnSpPr>
              <p:cNvPr id="47" name="Straight Connector 46"/>
              <p:cNvCxnSpPr/>
              <p:nvPr/>
            </p:nvCxnSpPr>
            <p:spPr>
              <a:xfrm>
                <a:off x="3369927" y="4411133"/>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52800" y="3505200"/>
                <a:ext cx="2036466" cy="812187"/>
              </a:xfrm>
              <a:prstGeom prst="rect">
                <a:avLst/>
              </a:prstGeom>
              <a:noFill/>
            </p:spPr>
            <p:txBody>
              <a:bodyPr wrap="none" rtlCol="0">
                <a:spAutoFit/>
              </a:bodyPr>
              <a:lstStyle/>
              <a:p>
                <a:r>
                  <a:rPr lang="en-US" sz="1600" dirty="0" smtClean="0"/>
                  <a:t>State variables:</a:t>
                </a:r>
              </a:p>
              <a:p>
                <a:r>
                  <a:rPr lang="en-US" sz="1600" dirty="0" smtClean="0"/>
                  <a:t>     Declaration </a:t>
                </a:r>
                <a:endParaRPr lang="en-US" sz="1600" dirty="0"/>
              </a:p>
            </p:txBody>
          </p:sp>
        </p:grpSp>
        <p:grpSp>
          <p:nvGrpSpPr>
            <p:cNvPr id="29" name="Group 29"/>
            <p:cNvGrpSpPr/>
            <p:nvPr/>
          </p:nvGrpSpPr>
          <p:grpSpPr>
            <a:xfrm>
              <a:off x="2438400" y="3810000"/>
              <a:ext cx="914400" cy="1219200"/>
              <a:chOff x="2438400" y="3810000"/>
              <a:chExt cx="914400" cy="1219200"/>
            </a:xfrm>
          </p:grpSpPr>
          <p:cxnSp>
            <p:nvCxnSpPr>
              <p:cNvPr id="42" name="Straight Arrow Connector 41"/>
              <p:cNvCxnSpPr/>
              <p:nvPr/>
            </p:nvCxnSpPr>
            <p:spPr>
              <a:xfrm>
                <a:off x="24384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4384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438400" y="5029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30" name="Group 30"/>
            <p:cNvGrpSpPr/>
            <p:nvPr/>
          </p:nvGrpSpPr>
          <p:grpSpPr>
            <a:xfrm>
              <a:off x="6324600" y="3810000"/>
              <a:ext cx="914400" cy="914400"/>
              <a:chOff x="6324600" y="3810000"/>
              <a:chExt cx="914400" cy="914400"/>
            </a:xfrm>
          </p:grpSpPr>
          <p:cxnSp>
            <p:nvCxnSpPr>
              <p:cNvPr id="35" name="Straight Arrow Connector 34"/>
              <p:cNvCxnSpPr/>
              <p:nvPr/>
            </p:nvCxnSpPr>
            <p:spPr>
              <a:xfrm>
                <a:off x="63246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3246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324600" y="4724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2819400" y="4191000"/>
              <a:ext cx="0" cy="6096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05600" y="4114800"/>
              <a:ext cx="0" cy="4572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990600" y="1066800"/>
            <a:ext cx="647357" cy="338554"/>
          </a:xfrm>
          <a:prstGeom prst="rect">
            <a:avLst/>
          </a:prstGeom>
          <a:noFill/>
        </p:spPr>
        <p:txBody>
          <a:bodyPr wrap="none" rtlCol="0">
            <a:spAutoFit/>
          </a:bodyPr>
          <a:lstStyle/>
          <a:p>
            <a:r>
              <a:rPr lang="en-US" sz="1600" dirty="0" smtClean="0"/>
              <a:t>Delay</a:t>
            </a:r>
            <a:endParaRPr lang="en-US" sz="1600" dirty="0"/>
          </a:p>
        </p:txBody>
      </p:sp>
      <p:grpSp>
        <p:nvGrpSpPr>
          <p:cNvPr id="37" name="Group 36"/>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p:oleObj spid="_x0000_s11267"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SRC Definition (4): Initialization</a:t>
            </a:r>
            <a:endParaRPr lang="en-US" sz="2800" dirty="0">
              <a:solidFill>
                <a:srgbClr val="C00000"/>
              </a:solidFill>
              <a:latin typeface="Comic Sans MS" pitchFamily="66" charset="0"/>
              <a:cs typeface="Times New Roman" pitchFamily="18" charset="0"/>
            </a:endParaRPr>
          </a:p>
        </p:txBody>
      </p:sp>
      <p:sp>
        <p:nvSpPr>
          <p:cNvPr id="44" name="Content Placeholder 3"/>
          <p:cNvSpPr>
            <a:spLocks noGrp="1"/>
          </p:cNvSpPr>
          <p:nvPr>
            <p:ph idx="1"/>
          </p:nvPr>
        </p:nvSpPr>
        <p:spPr>
          <a:xfrm>
            <a:off x="228600" y="2743200"/>
            <a:ext cx="8686800" cy="3505200"/>
          </a:xfrm>
        </p:spPr>
        <p:txBody>
          <a:bodyPr>
            <a:normAutofit/>
          </a:bodyPr>
          <a:lstStyle/>
          <a:p>
            <a:pPr>
              <a:buFont typeface="Wingdings" pitchFamily="2" charset="2"/>
              <a:buChar char="q"/>
            </a:pPr>
            <a:r>
              <a:rPr lang="en-US" sz="2000" dirty="0" smtClean="0">
                <a:latin typeface="Comic Sans MS" pitchFamily="66" charset="0"/>
              </a:rPr>
              <a:t>Initialization of state variables specified by Init</a:t>
            </a:r>
          </a:p>
          <a:p>
            <a:pPr lvl="1">
              <a:buFont typeface="Wingdings" pitchFamily="2" charset="2"/>
              <a:buChar char="§"/>
            </a:pPr>
            <a:r>
              <a:rPr lang="en-US" sz="2000" dirty="0" smtClean="0">
                <a:latin typeface="Comic Sans MS" pitchFamily="66" charset="0"/>
              </a:rPr>
              <a:t>Sequence of assignments to state variables</a:t>
            </a:r>
          </a:p>
          <a:p>
            <a:pPr>
              <a:buFont typeface="Wingdings" pitchFamily="2" charset="2"/>
              <a:buChar char="q"/>
            </a:pPr>
            <a:r>
              <a:rPr lang="en-US" sz="2000" dirty="0" smtClean="0">
                <a:latin typeface="Comic Sans MS" pitchFamily="66" charset="0"/>
              </a:rPr>
              <a:t>Semantics of initialization: </a:t>
            </a:r>
          </a:p>
          <a:p>
            <a:pPr lvl="1">
              <a:buFont typeface="Wingdings" pitchFamily="2" charset="2"/>
              <a:buChar char="§"/>
            </a:pPr>
            <a:r>
              <a:rPr lang="en-US" sz="2000" dirty="0" smtClean="0">
                <a:latin typeface="Comic Sans MS" pitchFamily="66" charset="0"/>
              </a:rPr>
              <a:t>The set [Init] of initial states, which is a subset of Q</a:t>
            </a:r>
            <a:r>
              <a:rPr lang="en-US" sz="2000" baseline="-25000" dirty="0" smtClean="0">
                <a:latin typeface="Comic Sans MS" pitchFamily="66" charset="0"/>
              </a:rPr>
              <a:t>S</a:t>
            </a:r>
          </a:p>
          <a:p>
            <a:pPr>
              <a:buFont typeface="Wingdings" pitchFamily="2" charset="2"/>
              <a:buChar char="q"/>
            </a:pPr>
            <a:r>
              <a:rPr lang="en-US" sz="2000" dirty="0" smtClean="0">
                <a:latin typeface="Comic Sans MS" pitchFamily="66" charset="0"/>
              </a:rPr>
              <a:t>For Delay</a:t>
            </a:r>
          </a:p>
          <a:p>
            <a:pPr lvl="1">
              <a:buFont typeface="Wingdings" pitchFamily="2" charset="2"/>
              <a:buChar char="§"/>
            </a:pPr>
            <a:r>
              <a:rPr lang="en-US" sz="2000" dirty="0" smtClean="0">
                <a:latin typeface="Comic Sans MS" pitchFamily="66" charset="0"/>
              </a:rPr>
              <a:t>Init is given by the code fragment x:=0</a:t>
            </a:r>
          </a:p>
          <a:p>
            <a:pPr lvl="1">
              <a:buFont typeface="Wingdings" pitchFamily="2" charset="2"/>
              <a:buChar char="§"/>
            </a:pPr>
            <a:r>
              <a:rPr lang="en-US" sz="2000" dirty="0" smtClean="0">
                <a:latin typeface="Comic Sans MS" pitchFamily="66" charset="0"/>
              </a:rPr>
              <a:t>The set [Init] of initial states is {0}</a:t>
            </a:r>
          </a:p>
          <a:p>
            <a:pPr>
              <a:buFont typeface="Wingdings" pitchFamily="2" charset="2"/>
              <a:buChar char="q"/>
            </a:pPr>
            <a:r>
              <a:rPr lang="en-US" sz="2000" dirty="0" smtClean="0">
                <a:latin typeface="Comic Sans MS" pitchFamily="66" charset="0"/>
              </a:rPr>
              <a:t>Component can have multiple initial states</a:t>
            </a:r>
          </a:p>
          <a:p>
            <a:pPr lvl="1">
              <a:buFont typeface="Wingdings" pitchFamily="2" charset="2"/>
              <a:buChar char="§"/>
            </a:pPr>
            <a:r>
              <a:rPr lang="en-US" sz="2000" dirty="0" smtClean="0">
                <a:latin typeface="Comic Sans MS" pitchFamily="66" charset="0"/>
              </a:rPr>
              <a:t>Example: </a:t>
            </a:r>
            <a:r>
              <a:rPr lang="en-US" sz="2000" dirty="0" err="1" smtClean="0">
                <a:latin typeface="Comic Sans MS" pitchFamily="66" charset="0"/>
              </a:rPr>
              <a:t>bool</a:t>
            </a:r>
            <a:r>
              <a:rPr lang="en-US" sz="2000" dirty="0" smtClean="0">
                <a:latin typeface="Comic Sans MS" pitchFamily="66" charset="0"/>
              </a:rPr>
              <a:t> x := choose {0, 1}</a:t>
            </a:r>
          </a:p>
        </p:txBody>
      </p:sp>
      <p:grpSp>
        <p:nvGrpSpPr>
          <p:cNvPr id="14" name="Group 13"/>
          <p:cNvGrpSpPr/>
          <p:nvPr/>
        </p:nvGrpSpPr>
        <p:grpSpPr>
          <a:xfrm>
            <a:off x="228600" y="1524000"/>
            <a:ext cx="3505200" cy="762000"/>
            <a:chOff x="2819400" y="1600200"/>
            <a:chExt cx="3505200" cy="762000"/>
          </a:xfrm>
        </p:grpSpPr>
        <p:sp>
          <p:nvSpPr>
            <p:cNvPr id="15" name="Rectangle 14"/>
            <p:cNvSpPr/>
            <p:nvPr/>
          </p:nvSpPr>
          <p:spPr>
            <a:xfrm>
              <a:off x="3352800" y="1600200"/>
              <a:ext cx="2362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5715000" y="20574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19400" y="20574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352800" y="1905000"/>
              <a:ext cx="23622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grpSp>
      <p:grpSp>
        <p:nvGrpSpPr>
          <p:cNvPr id="23" name="Group 22"/>
          <p:cNvGrpSpPr/>
          <p:nvPr/>
        </p:nvGrpSpPr>
        <p:grpSpPr>
          <a:xfrm>
            <a:off x="4038600" y="1143000"/>
            <a:ext cx="3733800" cy="1316736"/>
            <a:chOff x="2438400" y="3429000"/>
            <a:chExt cx="4800600" cy="1828800"/>
          </a:xfrm>
        </p:grpSpPr>
        <p:sp>
          <p:nvSpPr>
            <p:cNvPr id="24" name="Rectangle 23"/>
            <p:cNvSpPr/>
            <p:nvPr/>
          </p:nvSpPr>
          <p:spPr>
            <a:xfrm>
              <a:off x="3352800" y="3429000"/>
              <a:ext cx="29718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5" name="Group 31"/>
            <p:cNvGrpSpPr/>
            <p:nvPr/>
          </p:nvGrpSpPr>
          <p:grpSpPr>
            <a:xfrm>
              <a:off x="3320143" y="3505200"/>
              <a:ext cx="3246235" cy="876300"/>
              <a:chOff x="3320143" y="3505200"/>
              <a:chExt cx="3246235" cy="876300"/>
            </a:xfrm>
          </p:grpSpPr>
          <p:cxnSp>
            <p:nvCxnSpPr>
              <p:cNvPr id="47" name="Straight Connector 46"/>
              <p:cNvCxnSpPr/>
              <p:nvPr/>
            </p:nvCxnSpPr>
            <p:spPr>
              <a:xfrm>
                <a:off x="3320143" y="4381500"/>
                <a:ext cx="2971799"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52800" y="3505200"/>
                <a:ext cx="3213578" cy="726695"/>
              </a:xfrm>
              <a:prstGeom prst="rect">
                <a:avLst/>
              </a:prstGeom>
              <a:noFill/>
            </p:spPr>
            <p:txBody>
              <a:bodyPr wrap="none" rtlCol="0">
                <a:spAutoFit/>
              </a:bodyPr>
              <a:lstStyle/>
              <a:p>
                <a:r>
                  <a:rPr lang="en-US" sz="1400" dirty="0" smtClean="0"/>
                  <a:t>State variables:</a:t>
                </a:r>
              </a:p>
              <a:p>
                <a:r>
                  <a:rPr lang="en-US" sz="1400" dirty="0" smtClean="0"/>
                  <a:t>     Declaration + Initialization</a:t>
                </a:r>
                <a:endParaRPr lang="en-US" sz="1400" dirty="0"/>
              </a:p>
            </p:txBody>
          </p:sp>
        </p:grpSp>
        <p:grpSp>
          <p:nvGrpSpPr>
            <p:cNvPr id="29" name="Group 29"/>
            <p:cNvGrpSpPr/>
            <p:nvPr/>
          </p:nvGrpSpPr>
          <p:grpSpPr>
            <a:xfrm>
              <a:off x="2438400" y="3810000"/>
              <a:ext cx="914400" cy="1219200"/>
              <a:chOff x="2438400" y="3810000"/>
              <a:chExt cx="914400" cy="1219200"/>
            </a:xfrm>
          </p:grpSpPr>
          <p:cxnSp>
            <p:nvCxnSpPr>
              <p:cNvPr id="42" name="Straight Arrow Connector 41"/>
              <p:cNvCxnSpPr/>
              <p:nvPr/>
            </p:nvCxnSpPr>
            <p:spPr>
              <a:xfrm>
                <a:off x="24384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4384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438400" y="5029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30" name="Group 30"/>
            <p:cNvGrpSpPr/>
            <p:nvPr/>
          </p:nvGrpSpPr>
          <p:grpSpPr>
            <a:xfrm>
              <a:off x="6324600" y="3810000"/>
              <a:ext cx="914400" cy="914400"/>
              <a:chOff x="6324600" y="3810000"/>
              <a:chExt cx="914400" cy="914400"/>
            </a:xfrm>
          </p:grpSpPr>
          <p:cxnSp>
            <p:nvCxnSpPr>
              <p:cNvPr id="35" name="Straight Arrow Connector 34"/>
              <p:cNvCxnSpPr/>
              <p:nvPr/>
            </p:nvCxnSpPr>
            <p:spPr>
              <a:xfrm>
                <a:off x="63246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3246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324600" y="4724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2819400" y="4191000"/>
              <a:ext cx="0" cy="6096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05600" y="4114800"/>
              <a:ext cx="0" cy="4572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762000" y="1143000"/>
            <a:ext cx="647357" cy="338554"/>
          </a:xfrm>
          <a:prstGeom prst="rect">
            <a:avLst/>
          </a:prstGeom>
          <a:noFill/>
        </p:spPr>
        <p:txBody>
          <a:bodyPr wrap="none" rtlCol="0">
            <a:spAutoFit/>
          </a:bodyPr>
          <a:lstStyle/>
          <a:p>
            <a:r>
              <a:rPr lang="en-US" sz="1600" dirty="0" smtClean="0"/>
              <a:t>Delay</a:t>
            </a:r>
            <a:endParaRPr lang="en-US" sz="1600" dirty="0"/>
          </a:p>
        </p:txBody>
      </p:sp>
      <p:grpSp>
        <p:nvGrpSpPr>
          <p:cNvPr id="37" name="Group 36"/>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p:oleObj spid="_x0000_s12291"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SRC Definition (5): Reactions</a:t>
            </a:r>
            <a:endParaRPr lang="en-US" sz="2800" dirty="0">
              <a:solidFill>
                <a:srgbClr val="C00000"/>
              </a:solidFill>
              <a:latin typeface="Comic Sans MS" pitchFamily="66" charset="0"/>
              <a:cs typeface="Times New Roman" pitchFamily="18" charset="0"/>
            </a:endParaRPr>
          </a:p>
        </p:txBody>
      </p:sp>
      <p:sp>
        <p:nvSpPr>
          <p:cNvPr id="44" name="Content Placeholder 3"/>
          <p:cNvSpPr>
            <a:spLocks noGrp="1"/>
          </p:cNvSpPr>
          <p:nvPr>
            <p:ph idx="1"/>
          </p:nvPr>
        </p:nvSpPr>
        <p:spPr>
          <a:xfrm>
            <a:off x="114300" y="2438400"/>
            <a:ext cx="8915400" cy="3657600"/>
          </a:xfrm>
        </p:spPr>
        <p:txBody>
          <a:bodyPr>
            <a:normAutofit/>
          </a:bodyPr>
          <a:lstStyle/>
          <a:p>
            <a:pPr>
              <a:buFont typeface="Wingdings" pitchFamily="2" charset="2"/>
              <a:buChar char="q"/>
            </a:pPr>
            <a:r>
              <a:rPr lang="en-US" sz="2000" dirty="0" smtClean="0">
                <a:latin typeface="Comic Sans MS" pitchFamily="66" charset="0"/>
              </a:rPr>
              <a:t>Execution in each round given by code fragment React</a:t>
            </a:r>
          </a:p>
          <a:p>
            <a:pPr lvl="1">
              <a:buFont typeface="Wingdings" pitchFamily="2" charset="2"/>
              <a:buChar char="§"/>
            </a:pPr>
            <a:r>
              <a:rPr lang="en-US" sz="2000" dirty="0" smtClean="0">
                <a:latin typeface="Comic Sans MS" pitchFamily="66" charset="0"/>
              </a:rPr>
              <a:t>Sequence of assignments and conditionals that assign output variables and update state variables</a:t>
            </a:r>
          </a:p>
          <a:p>
            <a:pPr>
              <a:buFont typeface="Wingdings" pitchFamily="2" charset="2"/>
              <a:buChar char="q"/>
            </a:pPr>
            <a:r>
              <a:rPr lang="en-US" sz="2000" dirty="0" smtClean="0">
                <a:latin typeface="Comic Sans MS" pitchFamily="66" charset="0"/>
              </a:rPr>
              <a:t>Semantics of update: </a:t>
            </a:r>
          </a:p>
          <a:p>
            <a:pPr lvl="1">
              <a:buFont typeface="Wingdings" pitchFamily="2" charset="2"/>
              <a:buChar char="§"/>
            </a:pPr>
            <a:r>
              <a:rPr lang="en-US" sz="2000" dirty="0" smtClean="0">
                <a:latin typeface="Comic Sans MS" pitchFamily="66" charset="0"/>
              </a:rPr>
              <a:t>The set [React] of reactions, where each reaction is of the form (old) state -- input / output </a:t>
            </a:r>
            <a:r>
              <a:rPr lang="en-US" sz="2000" dirty="0" smtClean="0">
                <a:latin typeface="Comic Sans MS" pitchFamily="66" charset="0"/>
                <a:sym typeface="Wingdings" pitchFamily="2" charset="2"/>
              </a:rPr>
              <a:t> (new) state</a:t>
            </a:r>
          </a:p>
          <a:p>
            <a:pPr lvl="1">
              <a:buFont typeface="Wingdings" pitchFamily="2" charset="2"/>
              <a:buChar char="§"/>
            </a:pPr>
            <a:r>
              <a:rPr lang="en-US" sz="2000" dirty="0" smtClean="0">
                <a:latin typeface="Comic Sans MS" pitchFamily="66" charset="0"/>
                <a:sym typeface="Wingdings" pitchFamily="2" charset="2"/>
              </a:rPr>
              <a:t>[React] is a subset of Q</a:t>
            </a:r>
            <a:r>
              <a:rPr lang="en-US" sz="2000" baseline="-25000" dirty="0" smtClean="0">
                <a:latin typeface="Comic Sans MS" pitchFamily="66" charset="0"/>
                <a:sym typeface="Wingdings" pitchFamily="2" charset="2"/>
              </a:rPr>
              <a:t>S</a:t>
            </a:r>
            <a:r>
              <a:rPr lang="en-US" sz="2000" dirty="0" smtClean="0">
                <a:latin typeface="Comic Sans MS" pitchFamily="66" charset="0"/>
                <a:sym typeface="Wingdings" pitchFamily="2" charset="2"/>
              </a:rPr>
              <a:t> x Q</a:t>
            </a:r>
            <a:r>
              <a:rPr lang="en-US" sz="2000" baseline="-25000" dirty="0" smtClean="0">
                <a:latin typeface="Comic Sans MS" pitchFamily="66" charset="0"/>
                <a:sym typeface="Wingdings" pitchFamily="2" charset="2"/>
              </a:rPr>
              <a:t>I</a:t>
            </a:r>
            <a:r>
              <a:rPr lang="en-US" sz="2000" dirty="0" smtClean="0">
                <a:latin typeface="Comic Sans MS" pitchFamily="66" charset="0"/>
                <a:sym typeface="Wingdings" pitchFamily="2" charset="2"/>
              </a:rPr>
              <a:t> x Q</a:t>
            </a:r>
            <a:r>
              <a:rPr lang="en-US" sz="2000" baseline="-25000" dirty="0" smtClean="0">
                <a:latin typeface="Comic Sans MS" pitchFamily="66" charset="0"/>
                <a:sym typeface="Wingdings" pitchFamily="2" charset="2"/>
              </a:rPr>
              <a:t>O</a:t>
            </a:r>
            <a:r>
              <a:rPr lang="en-US" sz="2000" dirty="0" smtClean="0">
                <a:latin typeface="Comic Sans MS" pitchFamily="66" charset="0"/>
                <a:sym typeface="Wingdings" pitchFamily="2" charset="2"/>
              </a:rPr>
              <a:t> x Q</a:t>
            </a:r>
            <a:r>
              <a:rPr lang="en-US" sz="2000" baseline="-25000" dirty="0" smtClean="0">
                <a:latin typeface="Comic Sans MS" pitchFamily="66" charset="0"/>
                <a:sym typeface="Wingdings" pitchFamily="2" charset="2"/>
              </a:rPr>
              <a:t>S</a:t>
            </a:r>
          </a:p>
          <a:p>
            <a:pPr>
              <a:buFont typeface="Wingdings" pitchFamily="2" charset="2"/>
              <a:buChar char="q"/>
            </a:pPr>
            <a:r>
              <a:rPr lang="en-US" sz="2000" dirty="0" smtClean="0">
                <a:latin typeface="Comic Sans MS" pitchFamily="66" charset="0"/>
              </a:rPr>
              <a:t>For Delay:</a:t>
            </a:r>
          </a:p>
          <a:p>
            <a:pPr lvl="1">
              <a:buFont typeface="Wingdings" pitchFamily="2" charset="2"/>
              <a:buChar char="§"/>
            </a:pPr>
            <a:r>
              <a:rPr lang="en-US" sz="2000" dirty="0" smtClean="0">
                <a:latin typeface="Comic Sans MS" pitchFamily="66" charset="0"/>
              </a:rPr>
              <a:t>React is given by the code fragment out:=x; x:=in</a:t>
            </a:r>
          </a:p>
          <a:p>
            <a:pPr lvl="1">
              <a:buFont typeface="Wingdings" pitchFamily="2" charset="2"/>
              <a:buChar char="§"/>
            </a:pPr>
            <a:r>
              <a:rPr lang="en-US" sz="2000" dirty="0" smtClean="0">
                <a:latin typeface="Comic Sans MS" pitchFamily="66" charset="0"/>
              </a:rPr>
              <a:t>There are 4 reactions: 0 -0/0</a:t>
            </a:r>
            <a:r>
              <a:rPr lang="en-US" sz="2000" dirty="0" smtClean="0">
                <a:latin typeface="Comic Sans MS" pitchFamily="66" charset="0"/>
                <a:sym typeface="Wingdings" pitchFamily="2" charset="2"/>
              </a:rPr>
              <a:t>-&gt;</a:t>
            </a:r>
            <a:r>
              <a:rPr lang="en-US" sz="2000" dirty="0" smtClean="0">
                <a:latin typeface="Comic Sans MS" pitchFamily="66" charset="0"/>
              </a:rPr>
              <a:t> 0; 0 -1/0-&gt; 1; 1 -0/1-&gt; 0; 1 -1/1-&gt; 1</a:t>
            </a:r>
          </a:p>
        </p:txBody>
      </p:sp>
      <p:grpSp>
        <p:nvGrpSpPr>
          <p:cNvPr id="14" name="Group 13"/>
          <p:cNvGrpSpPr/>
          <p:nvPr/>
        </p:nvGrpSpPr>
        <p:grpSpPr>
          <a:xfrm>
            <a:off x="381000" y="1219200"/>
            <a:ext cx="3124200" cy="838200"/>
            <a:chOff x="2743956" y="1600200"/>
            <a:chExt cx="3124200" cy="838200"/>
          </a:xfrm>
        </p:grpSpPr>
        <p:sp>
          <p:nvSpPr>
            <p:cNvPr id="15" name="Rectangle 14"/>
            <p:cNvSpPr/>
            <p:nvPr/>
          </p:nvSpPr>
          <p:spPr>
            <a:xfrm>
              <a:off x="3352800" y="1600200"/>
              <a:ext cx="1905756"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5258556" y="20574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43956" y="2057400"/>
              <a:ext cx="60884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352800" y="1905000"/>
              <a:ext cx="1905756"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956" y="2057400"/>
              <a:ext cx="1308371" cy="338554"/>
            </a:xfrm>
            <a:prstGeom prst="rect">
              <a:avLst/>
            </a:prstGeom>
            <a:noFill/>
          </p:spPr>
          <p:txBody>
            <a:bodyPr wrap="none" rtlCol="0">
              <a:spAutoFit/>
            </a:bodyPr>
            <a:lstStyle/>
            <a:p>
              <a:r>
                <a:rPr lang="en-US" sz="1600" dirty="0" smtClean="0"/>
                <a:t>out:=x ; x:= in</a:t>
              </a:r>
              <a:endParaRPr lang="en-US" sz="1600" dirty="0"/>
            </a:p>
          </p:txBody>
        </p:sp>
      </p:grpSp>
      <p:grpSp>
        <p:nvGrpSpPr>
          <p:cNvPr id="23" name="Group 22"/>
          <p:cNvGrpSpPr/>
          <p:nvPr/>
        </p:nvGrpSpPr>
        <p:grpSpPr>
          <a:xfrm>
            <a:off x="4343400" y="1066800"/>
            <a:ext cx="3424341" cy="1316736"/>
            <a:chOff x="2438400" y="3429000"/>
            <a:chExt cx="4800600" cy="1828800"/>
          </a:xfrm>
        </p:grpSpPr>
        <p:sp>
          <p:nvSpPr>
            <p:cNvPr id="24" name="Rectangle 23"/>
            <p:cNvSpPr/>
            <p:nvPr/>
          </p:nvSpPr>
          <p:spPr>
            <a:xfrm>
              <a:off x="3352800" y="3429000"/>
              <a:ext cx="29718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47" name="Straight Connector 46"/>
            <p:cNvCxnSpPr/>
            <p:nvPr/>
          </p:nvCxnSpPr>
          <p:spPr>
            <a:xfrm>
              <a:off x="3370986" y="3987800"/>
              <a:ext cx="29718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477811" y="3987801"/>
              <a:ext cx="2681427" cy="1154163"/>
            </a:xfrm>
            <a:prstGeom prst="rect">
              <a:avLst/>
            </a:prstGeom>
            <a:noFill/>
          </p:spPr>
          <p:txBody>
            <a:bodyPr wrap="none" rtlCol="0">
              <a:spAutoFit/>
            </a:bodyPr>
            <a:lstStyle/>
            <a:p>
              <a:r>
                <a:rPr lang="en-US" sz="1600" dirty="0" smtClean="0"/>
                <a:t>Update code:</a:t>
              </a:r>
            </a:p>
            <a:p>
              <a:r>
                <a:rPr lang="en-US" sz="1600" dirty="0" smtClean="0"/>
                <a:t>     To be executed in </a:t>
              </a:r>
            </a:p>
            <a:p>
              <a:r>
                <a:rPr lang="en-US" sz="1600" dirty="0" smtClean="0"/>
                <a:t>     each round</a:t>
              </a:r>
              <a:endParaRPr lang="en-US" sz="1600" dirty="0"/>
            </a:p>
          </p:txBody>
        </p:sp>
        <p:grpSp>
          <p:nvGrpSpPr>
            <p:cNvPr id="29" name="Group 29"/>
            <p:cNvGrpSpPr/>
            <p:nvPr/>
          </p:nvGrpSpPr>
          <p:grpSpPr>
            <a:xfrm>
              <a:off x="2438400" y="3810000"/>
              <a:ext cx="914400" cy="1219200"/>
              <a:chOff x="2438400" y="3810000"/>
              <a:chExt cx="914400" cy="1219200"/>
            </a:xfrm>
          </p:grpSpPr>
          <p:cxnSp>
            <p:nvCxnSpPr>
              <p:cNvPr id="42" name="Straight Arrow Connector 41"/>
              <p:cNvCxnSpPr/>
              <p:nvPr/>
            </p:nvCxnSpPr>
            <p:spPr>
              <a:xfrm>
                <a:off x="24384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4384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438400" y="5029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30" name="Group 30"/>
            <p:cNvGrpSpPr/>
            <p:nvPr/>
          </p:nvGrpSpPr>
          <p:grpSpPr>
            <a:xfrm>
              <a:off x="6324600" y="3810000"/>
              <a:ext cx="914400" cy="914400"/>
              <a:chOff x="6324600" y="3810000"/>
              <a:chExt cx="914400" cy="914400"/>
            </a:xfrm>
          </p:grpSpPr>
          <p:cxnSp>
            <p:nvCxnSpPr>
              <p:cNvPr id="35" name="Straight Arrow Connector 34"/>
              <p:cNvCxnSpPr/>
              <p:nvPr/>
            </p:nvCxnSpPr>
            <p:spPr>
              <a:xfrm>
                <a:off x="6324600" y="3810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324600" y="4038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324600" y="4724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2819400" y="4191000"/>
              <a:ext cx="0" cy="6096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05600" y="4114800"/>
              <a:ext cx="0" cy="457200"/>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90600" y="838200"/>
            <a:ext cx="647357" cy="338554"/>
          </a:xfrm>
          <a:prstGeom prst="rect">
            <a:avLst/>
          </a:prstGeom>
          <a:noFill/>
        </p:spPr>
        <p:txBody>
          <a:bodyPr wrap="none" rtlCol="0">
            <a:spAutoFit/>
          </a:bodyPr>
          <a:lstStyle/>
          <a:p>
            <a:r>
              <a:rPr lang="en-US" sz="1600" dirty="0" smtClean="0"/>
              <a:t>Delay</a:t>
            </a:r>
            <a:endParaRPr lang="en-US" sz="1600" dirty="0"/>
          </a:p>
        </p:txBody>
      </p:sp>
      <p:grpSp>
        <p:nvGrpSpPr>
          <p:cNvPr id="37" name="Group 36"/>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p:oleObj spid="_x0000_s13315"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Multiple Reactions</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12954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1752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1752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362200" y="13716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3276600" y="1600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429000" y="12954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6" name="TextBox 35"/>
          <p:cNvSpPr txBox="1"/>
          <p:nvPr/>
        </p:nvSpPr>
        <p:spPr>
          <a:xfrm>
            <a:off x="3429000" y="1752600"/>
            <a:ext cx="2310248" cy="338554"/>
          </a:xfrm>
          <a:prstGeom prst="rect">
            <a:avLst/>
          </a:prstGeom>
          <a:noFill/>
        </p:spPr>
        <p:txBody>
          <a:bodyPr wrap="none" rtlCol="0">
            <a:spAutoFit/>
          </a:bodyPr>
          <a:lstStyle/>
          <a:p>
            <a:r>
              <a:rPr lang="en-US" sz="1600" dirty="0" smtClean="0"/>
              <a:t>out:=x ; x:= choose { in, x}</a:t>
            </a:r>
            <a:endParaRPr lang="en-US" sz="1600" dirty="0"/>
          </a:p>
        </p:txBody>
      </p:sp>
      <p:sp>
        <p:nvSpPr>
          <p:cNvPr id="54" name="TextBox 53"/>
          <p:cNvSpPr txBox="1"/>
          <p:nvPr/>
        </p:nvSpPr>
        <p:spPr>
          <a:xfrm>
            <a:off x="5943600" y="1371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4" name="Content Placeholder 3"/>
          <p:cNvSpPr>
            <a:spLocks noGrp="1"/>
          </p:cNvSpPr>
          <p:nvPr>
            <p:ph idx="1"/>
          </p:nvPr>
        </p:nvSpPr>
        <p:spPr>
          <a:xfrm>
            <a:off x="190500" y="2438400"/>
            <a:ext cx="8763000" cy="3657600"/>
          </a:xfrm>
        </p:spPr>
        <p:txBody>
          <a:bodyPr>
            <a:normAutofit/>
          </a:bodyPr>
          <a:lstStyle/>
          <a:p>
            <a:pPr>
              <a:buFont typeface="Wingdings" pitchFamily="2" charset="2"/>
              <a:buChar char="q"/>
            </a:pPr>
            <a:r>
              <a:rPr lang="en-US" sz="2000" dirty="0" smtClean="0">
                <a:latin typeface="Comic Sans MS" pitchFamily="66" charset="0"/>
              </a:rPr>
              <a:t>During update, either x is updated to input in, or left unchanged</a:t>
            </a:r>
          </a:p>
          <a:p>
            <a:pPr lvl="1">
              <a:buFont typeface="Wingdings" pitchFamily="2" charset="2"/>
              <a:buChar char="§"/>
            </a:pPr>
            <a:r>
              <a:rPr lang="en-US" sz="2000" dirty="0" smtClean="0">
                <a:latin typeface="Comic Sans MS" pitchFamily="66" charset="0"/>
              </a:rPr>
              <a:t>Motivation: models that an input may be “lost”</a:t>
            </a:r>
          </a:p>
          <a:p>
            <a:pPr>
              <a:buFont typeface="Wingdings" pitchFamily="2" charset="2"/>
              <a:buChar char="q"/>
            </a:pPr>
            <a:r>
              <a:rPr lang="en-US" sz="2000" dirty="0" smtClean="0">
                <a:latin typeface="Comic Sans MS" pitchFamily="66" charset="0"/>
              </a:rPr>
              <a:t>Nondeterministic reactions</a:t>
            </a:r>
          </a:p>
          <a:p>
            <a:pPr lvl="1">
              <a:buFont typeface="Wingdings" pitchFamily="2" charset="2"/>
              <a:buChar char="§"/>
            </a:pPr>
            <a:r>
              <a:rPr lang="en-US" sz="2000" dirty="0" smtClean="0">
                <a:latin typeface="Comic Sans MS" pitchFamily="66" charset="0"/>
              </a:rPr>
              <a:t>Given (old) state and input, output/new state need not be unique</a:t>
            </a:r>
          </a:p>
          <a:p>
            <a:pPr lvl="1">
              <a:buFont typeface="Wingdings" pitchFamily="2" charset="2"/>
              <a:buChar char="§"/>
            </a:pPr>
            <a:r>
              <a:rPr lang="en-US" sz="2000" dirty="0" smtClean="0">
                <a:latin typeface="Comic Sans MS" pitchFamily="66" charset="0"/>
              </a:rPr>
              <a:t>The set [React] of reactions now contains</a:t>
            </a:r>
          </a:p>
          <a:p>
            <a:pPr lvl="1">
              <a:buNone/>
            </a:pPr>
            <a:r>
              <a:rPr lang="en-US" sz="2000" dirty="0" smtClean="0">
                <a:latin typeface="Comic Sans MS" pitchFamily="66" charset="0"/>
              </a:rPr>
              <a:t>		0 -0/0-&gt; 0</a:t>
            </a:r>
          </a:p>
          <a:p>
            <a:pPr lvl="1">
              <a:buNone/>
            </a:pPr>
            <a:r>
              <a:rPr lang="en-US" sz="2000" dirty="0" smtClean="0">
                <a:latin typeface="Comic Sans MS" pitchFamily="66" charset="0"/>
              </a:rPr>
              <a:t>		0 -1/0-&gt; 1;  0 -1/0-&gt; 0</a:t>
            </a:r>
          </a:p>
          <a:p>
            <a:pPr lvl="1">
              <a:buNone/>
            </a:pPr>
            <a:r>
              <a:rPr lang="en-US" sz="2000" dirty="0" smtClean="0">
                <a:latin typeface="Comic Sans MS" pitchFamily="66" charset="0"/>
              </a:rPr>
              <a:t>		1 -0/1-&gt; 0;  1 -0/1-&gt; 1</a:t>
            </a:r>
          </a:p>
          <a:p>
            <a:pPr lvl="1">
              <a:buNone/>
            </a:pPr>
            <a:r>
              <a:rPr lang="en-US" sz="2000" dirty="0" smtClean="0">
                <a:latin typeface="Comic Sans MS" pitchFamily="66" charset="0"/>
              </a:rPr>
              <a:t>		1 -1/1-&gt; 1</a:t>
            </a:r>
          </a:p>
        </p:txBody>
      </p:sp>
      <p:grpSp>
        <p:nvGrpSpPr>
          <p:cNvPr id="19" name="Group 18"/>
          <p:cNvGrpSpPr/>
          <p:nvPr/>
        </p:nvGrpSpPr>
        <p:grpSpPr>
          <a:xfrm>
            <a:off x="0" y="6142038"/>
            <a:ext cx="9144000" cy="715962"/>
            <a:chOff x="0" y="6142038"/>
            <a:chExt cx="9144000" cy="715962"/>
          </a:xfrm>
        </p:grpSpPr>
        <p:pic>
          <p:nvPicPr>
            <p:cNvPr id="2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2" name="Object 2"/>
            <p:cNvGraphicFramePr>
              <a:graphicFrameLocks noChangeAspect="1"/>
            </p:cNvGraphicFramePr>
            <p:nvPr/>
          </p:nvGraphicFramePr>
          <p:xfrm>
            <a:off x="8653463" y="6163469"/>
            <a:ext cx="490537" cy="673100"/>
          </p:xfrm>
          <a:graphic>
            <a:graphicData uri="http://schemas.openxmlformats.org/presentationml/2006/ole">
              <p:oleObj spid="_x0000_s14339"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Multiple Reactions</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12954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1752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1752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362200" y="13716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3276600" y="1600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12954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6" name="TextBox 35"/>
          <p:cNvSpPr txBox="1"/>
          <p:nvPr/>
        </p:nvSpPr>
        <p:spPr>
          <a:xfrm>
            <a:off x="3352800" y="1752600"/>
            <a:ext cx="2529860" cy="338554"/>
          </a:xfrm>
          <a:prstGeom prst="rect">
            <a:avLst/>
          </a:prstGeom>
          <a:noFill/>
        </p:spPr>
        <p:txBody>
          <a:bodyPr wrap="none" rtlCol="0">
            <a:spAutoFit/>
          </a:bodyPr>
          <a:lstStyle/>
          <a:p>
            <a:r>
              <a:rPr lang="en-US" sz="1600" dirty="0" smtClean="0"/>
              <a:t>if x != in then { out:=x; x:=in}</a:t>
            </a:r>
            <a:endParaRPr lang="en-US" sz="1600" dirty="0"/>
          </a:p>
        </p:txBody>
      </p:sp>
      <p:sp>
        <p:nvSpPr>
          <p:cNvPr id="54" name="TextBox 53"/>
          <p:cNvSpPr txBox="1"/>
          <p:nvPr/>
        </p:nvSpPr>
        <p:spPr>
          <a:xfrm>
            <a:off x="5943600" y="1371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4" name="Content Placeholder 3"/>
          <p:cNvSpPr>
            <a:spLocks noGrp="1"/>
          </p:cNvSpPr>
          <p:nvPr>
            <p:ph idx="1"/>
          </p:nvPr>
        </p:nvSpPr>
        <p:spPr>
          <a:xfrm>
            <a:off x="228600" y="2438400"/>
            <a:ext cx="8915400" cy="3657600"/>
          </a:xfrm>
        </p:spPr>
        <p:txBody>
          <a:bodyPr>
            <a:normAutofit/>
          </a:bodyPr>
          <a:lstStyle/>
          <a:p>
            <a:pPr>
              <a:buFont typeface="Wingdings" pitchFamily="2" charset="2"/>
              <a:buChar char="q"/>
            </a:pPr>
            <a:r>
              <a:rPr lang="en-US" sz="2000" dirty="0" smtClean="0">
                <a:latin typeface="Comic Sans MS" pitchFamily="66" charset="0"/>
              </a:rPr>
              <a:t>A component may not accept all inputs in all states</a:t>
            </a:r>
          </a:p>
          <a:p>
            <a:pPr lvl="1">
              <a:buFont typeface="Wingdings" pitchFamily="2" charset="2"/>
              <a:buChar char="§"/>
            </a:pPr>
            <a:r>
              <a:rPr lang="en-US" sz="2000" dirty="0" smtClean="0">
                <a:latin typeface="Comic Sans MS" pitchFamily="66" charset="0"/>
              </a:rPr>
              <a:t>Motivation: “blocking” communication</a:t>
            </a:r>
          </a:p>
          <a:p>
            <a:pPr lvl="1">
              <a:buFont typeface="Wingdings" pitchFamily="2" charset="2"/>
              <a:buChar char="§"/>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Possible set of reactions in certain state/input combinations may be empty</a:t>
            </a:r>
          </a:p>
          <a:p>
            <a:pPr lvl="1">
              <a:buFont typeface="Wingdings" pitchFamily="2" charset="2"/>
              <a:buChar char="§"/>
            </a:pPr>
            <a:r>
              <a:rPr lang="en-US" sz="2000" dirty="0" smtClean="0">
                <a:latin typeface="Comic Sans MS" pitchFamily="66" charset="0"/>
              </a:rPr>
              <a:t>The set [React] of reactions now contains</a:t>
            </a:r>
          </a:p>
          <a:p>
            <a:pPr lvl="1">
              <a:buNone/>
            </a:pPr>
            <a:r>
              <a:rPr lang="en-US" sz="2000" dirty="0" smtClean="0">
                <a:latin typeface="Comic Sans MS" pitchFamily="66" charset="0"/>
              </a:rPr>
              <a:t>		0 -1/0-&gt; 1</a:t>
            </a:r>
          </a:p>
          <a:p>
            <a:pPr lvl="1">
              <a:buNone/>
            </a:pPr>
            <a:r>
              <a:rPr lang="en-US" sz="2000" dirty="0" smtClean="0">
                <a:latin typeface="Comic Sans MS" pitchFamily="66" charset="0"/>
              </a:rPr>
              <a:t>		1 -0/1-&gt; 1</a:t>
            </a:r>
          </a:p>
        </p:txBody>
      </p:sp>
      <p:grpSp>
        <p:nvGrpSpPr>
          <p:cNvPr id="19" name="Group 18"/>
          <p:cNvGrpSpPr/>
          <p:nvPr/>
        </p:nvGrpSpPr>
        <p:grpSpPr>
          <a:xfrm>
            <a:off x="0" y="6142038"/>
            <a:ext cx="9144000" cy="715962"/>
            <a:chOff x="0" y="6142038"/>
            <a:chExt cx="9144000" cy="715962"/>
          </a:xfrm>
        </p:grpSpPr>
        <p:pic>
          <p:nvPicPr>
            <p:cNvPr id="2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2" name="Object 2"/>
            <p:cNvGraphicFramePr>
              <a:graphicFrameLocks noChangeAspect="1"/>
            </p:cNvGraphicFramePr>
            <p:nvPr/>
          </p:nvGraphicFramePr>
          <p:xfrm>
            <a:off x="8653463" y="6163469"/>
            <a:ext cx="490537" cy="673100"/>
          </p:xfrm>
          <a:graphic>
            <a:graphicData uri="http://schemas.openxmlformats.org/presentationml/2006/ole">
              <p:oleObj spid="_x0000_s15363"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Syntax Errors</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12954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1752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1752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362200" y="13716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3276600" y="1600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12954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6" name="TextBox 35"/>
          <p:cNvSpPr txBox="1"/>
          <p:nvPr/>
        </p:nvSpPr>
        <p:spPr>
          <a:xfrm>
            <a:off x="3581400" y="1752600"/>
            <a:ext cx="1552028" cy="338554"/>
          </a:xfrm>
          <a:prstGeom prst="rect">
            <a:avLst/>
          </a:prstGeom>
          <a:noFill/>
        </p:spPr>
        <p:txBody>
          <a:bodyPr wrap="none" rtlCol="0">
            <a:spAutoFit/>
          </a:bodyPr>
          <a:lstStyle/>
          <a:p>
            <a:r>
              <a:rPr lang="en-US" sz="1600" dirty="0" smtClean="0"/>
              <a:t>x := out; out:= in</a:t>
            </a:r>
            <a:endParaRPr lang="en-US" sz="1600" dirty="0"/>
          </a:p>
        </p:txBody>
      </p:sp>
      <p:sp>
        <p:nvSpPr>
          <p:cNvPr id="54" name="TextBox 53"/>
          <p:cNvSpPr txBox="1"/>
          <p:nvPr/>
        </p:nvSpPr>
        <p:spPr>
          <a:xfrm>
            <a:off x="5943600" y="1371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4" name="Content Placeholder 3"/>
          <p:cNvSpPr>
            <a:spLocks noGrp="1"/>
          </p:cNvSpPr>
          <p:nvPr>
            <p:ph idx="1"/>
          </p:nvPr>
        </p:nvSpPr>
        <p:spPr>
          <a:xfrm>
            <a:off x="190500" y="2438400"/>
            <a:ext cx="8763000" cy="3657600"/>
          </a:xfrm>
        </p:spPr>
        <p:txBody>
          <a:bodyPr>
            <a:normAutofit/>
          </a:bodyPr>
          <a:lstStyle/>
          <a:p>
            <a:pPr>
              <a:buFont typeface="Wingdings" pitchFamily="2" charset="2"/>
              <a:buChar char="q"/>
            </a:pPr>
            <a:r>
              <a:rPr lang="en-US" sz="2000" dirty="0" smtClean="0">
                <a:latin typeface="Comic Sans MS" pitchFamily="66" charset="0"/>
              </a:rPr>
              <a:t>If update code cannot be executed, then no reaction possible</a:t>
            </a:r>
          </a:p>
          <a:p>
            <a:pPr lvl="1">
              <a:buFont typeface="Wingdings" pitchFamily="2" charset="2"/>
              <a:buChar char="§"/>
            </a:pPr>
            <a:r>
              <a:rPr lang="en-US" sz="2000" dirty="0" smtClean="0">
                <a:latin typeface="Comic Sans MS" pitchFamily="66" charset="0"/>
              </a:rPr>
              <a:t>In above: set [React] of reactions is the empty set</a:t>
            </a:r>
          </a:p>
          <a:p>
            <a:pPr lvl="1">
              <a:buFont typeface="Wingdings" pitchFamily="2" charset="2"/>
              <a:buChar char="§"/>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Update code expected to satisfy a number of requirements</a:t>
            </a:r>
          </a:p>
          <a:p>
            <a:pPr lvl="1">
              <a:buFont typeface="Wingdings" pitchFamily="2" charset="2"/>
              <a:buChar char="§"/>
            </a:pPr>
            <a:r>
              <a:rPr lang="en-US" sz="2000" dirty="0" smtClean="0">
                <a:latin typeface="Comic Sans MS" pitchFamily="66" charset="0"/>
              </a:rPr>
              <a:t>Types of variables and expressions should match</a:t>
            </a:r>
          </a:p>
          <a:p>
            <a:pPr lvl="1">
              <a:buFont typeface="Wingdings" pitchFamily="2" charset="2"/>
              <a:buChar char="§"/>
            </a:pPr>
            <a:r>
              <a:rPr lang="en-US" sz="2000" dirty="0" smtClean="0">
                <a:latin typeface="Comic Sans MS" pitchFamily="66" charset="0"/>
              </a:rPr>
              <a:t>Output variables must first be written before being read</a:t>
            </a:r>
          </a:p>
          <a:p>
            <a:pPr lvl="1">
              <a:buFont typeface="Wingdings" pitchFamily="2" charset="2"/>
              <a:buChar char="§"/>
            </a:pPr>
            <a:r>
              <a:rPr lang="en-US" sz="2000" dirty="0" smtClean="0">
                <a:latin typeface="Comic Sans MS" pitchFamily="66" charset="0"/>
              </a:rPr>
              <a:t>Output variable must be explicitly assigned a value</a:t>
            </a:r>
          </a:p>
        </p:txBody>
      </p:sp>
      <p:grpSp>
        <p:nvGrpSpPr>
          <p:cNvPr id="18" name="Group 17"/>
          <p:cNvGrpSpPr/>
          <p:nvPr/>
        </p:nvGrpSpPr>
        <p:grpSpPr>
          <a:xfrm>
            <a:off x="0" y="6142038"/>
            <a:ext cx="9144000" cy="715962"/>
            <a:chOff x="0" y="6142038"/>
            <a:chExt cx="9144000" cy="715962"/>
          </a:xfrm>
        </p:grpSpPr>
        <p:pic>
          <p:nvPicPr>
            <p:cNvPr id="1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1" name="Object 2"/>
            <p:cNvGraphicFramePr>
              <a:graphicFrameLocks noChangeAspect="1"/>
            </p:cNvGraphicFramePr>
            <p:nvPr/>
          </p:nvGraphicFramePr>
          <p:xfrm>
            <a:off x="8653463" y="6163469"/>
            <a:ext cx="490537" cy="673100"/>
          </p:xfrm>
          <a:graphic>
            <a:graphicData uri="http://schemas.openxmlformats.org/presentationml/2006/ole">
              <p:oleObj spid="_x0000_s16387"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Model-Based Design</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152400" y="3581400"/>
            <a:ext cx="8839200" cy="2438400"/>
          </a:xfrm>
        </p:spPr>
        <p:txBody>
          <a:bodyPr>
            <a:normAutofit/>
          </a:bodyPr>
          <a:lstStyle/>
          <a:p>
            <a:pPr>
              <a:buFont typeface="Wingdings" pitchFamily="2" charset="2"/>
              <a:buChar char="q"/>
            </a:pPr>
            <a:r>
              <a:rPr lang="en-US" sz="2000" dirty="0" smtClean="0">
                <a:latin typeface="Comic Sans MS" pitchFamily="66" charset="0"/>
              </a:rPr>
              <a:t>Block Diagrams</a:t>
            </a:r>
          </a:p>
          <a:p>
            <a:pPr lvl="1">
              <a:buFont typeface="Wingdings" pitchFamily="2" charset="2"/>
              <a:buChar char="§"/>
            </a:pPr>
            <a:r>
              <a:rPr lang="en-US" sz="2000" dirty="0" smtClean="0">
                <a:latin typeface="Comic Sans MS" pitchFamily="66" charset="0"/>
              </a:rPr>
              <a:t>Widely used in industrial design</a:t>
            </a:r>
          </a:p>
          <a:p>
            <a:pPr lvl="1">
              <a:buFont typeface="Wingdings" pitchFamily="2" charset="2"/>
              <a:buChar char="§"/>
            </a:pPr>
            <a:r>
              <a:rPr lang="en-US" sz="2000" dirty="0" smtClean="0">
                <a:latin typeface="Comic Sans MS" pitchFamily="66" charset="0"/>
              </a:rPr>
              <a:t>Tools: </a:t>
            </a:r>
            <a:r>
              <a:rPr lang="en-US" sz="2000" dirty="0" err="1" smtClean="0">
                <a:latin typeface="Comic Sans MS" pitchFamily="66" charset="0"/>
              </a:rPr>
              <a:t>Simulink</a:t>
            </a:r>
            <a:r>
              <a:rPr lang="en-US" sz="2000" dirty="0" smtClean="0">
                <a:latin typeface="Comic Sans MS" pitchFamily="66" charset="0"/>
              </a:rPr>
              <a:t>, </a:t>
            </a:r>
            <a:r>
              <a:rPr lang="en-US" sz="2000" dirty="0" err="1" smtClean="0">
                <a:latin typeface="Comic Sans MS" pitchFamily="66" charset="0"/>
              </a:rPr>
              <a:t>Modelica</a:t>
            </a:r>
            <a:r>
              <a:rPr lang="en-US" sz="2000" dirty="0" smtClean="0">
                <a:latin typeface="Comic Sans MS" pitchFamily="66" charset="0"/>
              </a:rPr>
              <a:t>, </a:t>
            </a:r>
            <a:r>
              <a:rPr lang="en-US" sz="2000" dirty="0" err="1" smtClean="0">
                <a:latin typeface="Comic Sans MS" pitchFamily="66" charset="0"/>
              </a:rPr>
              <a:t>LabView</a:t>
            </a:r>
            <a:r>
              <a:rPr lang="en-US" sz="2000" dirty="0" smtClean="0">
                <a:latin typeface="Comic Sans MS" pitchFamily="66" charset="0"/>
              </a:rPr>
              <a:t>, </a:t>
            </a:r>
            <a:r>
              <a:rPr lang="en-US" sz="2000" dirty="0" err="1" smtClean="0">
                <a:latin typeface="Comic Sans MS" pitchFamily="66" charset="0"/>
              </a:rPr>
              <a:t>RationalRose</a:t>
            </a:r>
            <a:r>
              <a:rPr lang="en-US" sz="2000" dirty="0" smtClean="0">
                <a:latin typeface="Comic Sans MS" pitchFamily="66" charset="0"/>
              </a:rPr>
              <a:t>…</a:t>
            </a:r>
          </a:p>
          <a:p>
            <a:pPr>
              <a:buFont typeface="Wingdings" pitchFamily="2" charset="2"/>
              <a:buChar char="q"/>
            </a:pPr>
            <a:r>
              <a:rPr lang="en-US" sz="2000" dirty="0" smtClean="0">
                <a:latin typeface="Comic Sans MS" pitchFamily="66" charset="0"/>
              </a:rPr>
              <a:t>Key question: what is the execution semantics?</a:t>
            </a:r>
          </a:p>
          <a:p>
            <a:pPr lvl="1">
              <a:buFont typeface="Wingdings" pitchFamily="2" charset="2"/>
              <a:buChar char="§"/>
            </a:pPr>
            <a:r>
              <a:rPr lang="en-US" sz="2000" dirty="0" smtClean="0">
                <a:latin typeface="Comic Sans MS" pitchFamily="66" charset="0"/>
              </a:rPr>
              <a:t>What is a base component?</a:t>
            </a:r>
          </a:p>
          <a:p>
            <a:pPr lvl="1">
              <a:buFont typeface="Wingdings" pitchFamily="2" charset="2"/>
              <a:buChar char="§"/>
            </a:pPr>
            <a:r>
              <a:rPr lang="en-US" sz="2000" dirty="0" smtClean="0">
                <a:latin typeface="Comic Sans MS" pitchFamily="66" charset="0"/>
              </a:rPr>
              <a:t>How do we compose components to form complex components?</a:t>
            </a:r>
          </a:p>
        </p:txBody>
      </p:sp>
      <p:sp>
        <p:nvSpPr>
          <p:cNvPr id="8" name="Rectangle 7"/>
          <p:cNvSpPr/>
          <p:nvPr/>
        </p:nvSpPr>
        <p:spPr>
          <a:xfrm>
            <a:off x="1143000" y="1752600"/>
            <a:ext cx="12192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71800" y="1524000"/>
            <a:ext cx="1219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71800" y="2362200"/>
            <a:ext cx="12192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8" idx="3"/>
            <a:endCxn id="9" idx="1"/>
          </p:cNvCxnSpPr>
          <p:nvPr/>
        </p:nvCxnSpPr>
        <p:spPr>
          <a:xfrm flipV="1">
            <a:off x="2362200" y="1790700"/>
            <a:ext cx="6096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191000" y="1676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191000" y="1905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191000" y="2590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0" idx="1"/>
          </p:cNvCxnSpPr>
          <p:nvPr/>
        </p:nvCxnSpPr>
        <p:spPr>
          <a:xfrm>
            <a:off x="2362200" y="2362200"/>
            <a:ext cx="609600" cy="2667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28600" y="1981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86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38200" y="2743200"/>
            <a:ext cx="2133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38200" y="2209800"/>
            <a:ext cx="0" cy="5334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 name="Group 42"/>
          <p:cNvGrpSpPr/>
          <p:nvPr/>
        </p:nvGrpSpPr>
        <p:grpSpPr>
          <a:xfrm>
            <a:off x="6096000" y="1828800"/>
            <a:ext cx="2819400" cy="914400"/>
            <a:chOff x="6096000" y="1828800"/>
            <a:chExt cx="2819400" cy="914400"/>
          </a:xfrm>
        </p:grpSpPr>
        <p:sp>
          <p:nvSpPr>
            <p:cNvPr id="28" name="Rectangle 27"/>
            <p:cNvSpPr/>
            <p:nvPr/>
          </p:nvSpPr>
          <p:spPr>
            <a:xfrm>
              <a:off x="67056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a:off x="8305800" y="19812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305800" y="22860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305800" y="25908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96000" y="21336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096000" y="25146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533400" y="1219200"/>
            <a:ext cx="40386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0" y="6142038"/>
            <a:ext cx="9144000" cy="715962"/>
            <a:chOff x="0" y="6142038"/>
            <a:chExt cx="9144000" cy="715962"/>
          </a:xfrm>
        </p:grpSpPr>
        <p:pic>
          <p:nvPicPr>
            <p:cNvPr id="3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6" name="Object 2"/>
            <p:cNvGraphicFramePr>
              <a:graphicFrameLocks noChangeAspect="1"/>
            </p:cNvGraphicFramePr>
            <p:nvPr/>
          </p:nvGraphicFramePr>
          <p:xfrm>
            <a:off x="8653463" y="6163469"/>
            <a:ext cx="490537" cy="673100"/>
          </p:xfrm>
          <a:graphic>
            <a:graphicData uri="http://schemas.openxmlformats.org/presentationml/2006/ole">
              <p:oleObj spid="_x0000_s1027"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Semantic Equivalence</a:t>
            </a:r>
            <a:endParaRPr lang="en-US" sz="2800" dirty="0">
              <a:solidFill>
                <a:srgbClr val="C00000"/>
              </a:solidFill>
              <a:latin typeface="Comic Sans MS" pitchFamily="66" charset="0"/>
              <a:cs typeface="Times New Roman" pitchFamily="18" charset="0"/>
            </a:endParaRPr>
          </a:p>
        </p:txBody>
      </p:sp>
      <p:sp>
        <p:nvSpPr>
          <p:cNvPr id="44" name="Content Placeholder 3"/>
          <p:cNvSpPr>
            <a:spLocks noGrp="1"/>
          </p:cNvSpPr>
          <p:nvPr>
            <p:ph idx="1"/>
          </p:nvPr>
        </p:nvSpPr>
        <p:spPr>
          <a:xfrm>
            <a:off x="304800" y="3886200"/>
            <a:ext cx="8382000" cy="2057400"/>
          </a:xfrm>
        </p:spPr>
        <p:txBody>
          <a:bodyPr>
            <a:noAutofit/>
          </a:bodyPr>
          <a:lstStyle/>
          <a:p>
            <a:pPr>
              <a:buFont typeface="Wingdings" pitchFamily="2" charset="2"/>
              <a:buChar char="q"/>
            </a:pPr>
            <a:r>
              <a:rPr lang="en-US" sz="2000" dirty="0" smtClean="0">
                <a:latin typeface="Comic Sans MS" pitchFamily="66" charset="0"/>
              </a:rPr>
              <a:t>Both have identical sets of reactions</a:t>
            </a:r>
          </a:p>
          <a:p>
            <a:pPr>
              <a:buFont typeface="Wingdings" pitchFamily="2" charset="2"/>
              <a:buChar char="q"/>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Syntactically different but semantically equivalent</a:t>
            </a:r>
          </a:p>
          <a:p>
            <a:pPr>
              <a:buFont typeface="Wingdings" pitchFamily="2" charset="2"/>
              <a:buChar char="q"/>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Compiler can optimize code as long as semantics is preserved!</a:t>
            </a:r>
          </a:p>
        </p:txBody>
      </p:sp>
      <p:grpSp>
        <p:nvGrpSpPr>
          <p:cNvPr id="17" name="Group 16"/>
          <p:cNvGrpSpPr/>
          <p:nvPr/>
        </p:nvGrpSpPr>
        <p:grpSpPr>
          <a:xfrm>
            <a:off x="533400" y="1714500"/>
            <a:ext cx="3733800" cy="1405354"/>
            <a:chOff x="533400" y="1676400"/>
            <a:chExt cx="3733800" cy="1405354"/>
          </a:xfrm>
        </p:grpSpPr>
        <p:sp>
          <p:nvSpPr>
            <p:cNvPr id="28" name="Rectangle 27"/>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54" name="TextBox 53"/>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14" name="Straight Arrow Connector 13"/>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16" name="TextBox 15"/>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grpSp>
        <p:nvGrpSpPr>
          <p:cNvPr id="35" name="Group 34"/>
          <p:cNvGrpSpPr/>
          <p:nvPr/>
        </p:nvGrpSpPr>
        <p:grpSpPr>
          <a:xfrm>
            <a:off x="5029200" y="1295400"/>
            <a:ext cx="3733800" cy="1790700"/>
            <a:chOff x="5029200" y="1295400"/>
            <a:chExt cx="3733800" cy="1790700"/>
          </a:xfrm>
        </p:grpSpPr>
        <p:sp>
          <p:nvSpPr>
            <p:cNvPr id="19" name="Rectangle 18"/>
            <p:cNvSpPr/>
            <p:nvPr/>
          </p:nvSpPr>
          <p:spPr>
            <a:xfrm>
              <a:off x="5943600" y="1676400"/>
              <a:ext cx="1905000" cy="1409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7848600" y="24003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029200" y="22479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29200" y="18669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23" name="TextBox 22"/>
            <p:cNvSpPr txBox="1"/>
            <p:nvPr/>
          </p:nvSpPr>
          <p:spPr>
            <a:xfrm>
              <a:off x="6019800" y="1790700"/>
              <a:ext cx="1459054" cy="1077218"/>
            </a:xfrm>
            <a:prstGeom prst="rect">
              <a:avLst/>
            </a:prstGeom>
            <a:noFill/>
          </p:spPr>
          <p:txBody>
            <a:bodyPr wrap="none" rtlCol="0">
              <a:spAutoFit/>
            </a:bodyPr>
            <a:lstStyle/>
            <a:p>
              <a:r>
                <a:rPr lang="en-US" sz="1600" dirty="0" smtClean="0"/>
                <a:t>local </a:t>
              </a:r>
              <a:r>
                <a:rPr lang="en-US" sz="1600" dirty="0" err="1" smtClean="0"/>
                <a:t>int</a:t>
              </a:r>
              <a:r>
                <a:rPr lang="en-US" sz="1600" dirty="0" smtClean="0"/>
                <a:t> x, y;</a:t>
              </a:r>
            </a:p>
            <a:p>
              <a:r>
                <a:rPr lang="en-US" sz="1600" baseline="30000" dirty="0" smtClean="0"/>
                <a:t> </a:t>
              </a:r>
              <a:r>
                <a:rPr lang="en-US" sz="1600" dirty="0" smtClean="0"/>
                <a:t>   x := in1 + in2;</a:t>
              </a:r>
            </a:p>
            <a:p>
              <a:r>
                <a:rPr lang="en-US" sz="1600" dirty="0" smtClean="0"/>
                <a:t>    y := in1 –in2;</a:t>
              </a:r>
            </a:p>
            <a:p>
              <a:r>
                <a:rPr lang="en-US" sz="1600" dirty="0" smtClean="0"/>
                <a:t>    out := x  * y </a:t>
              </a:r>
              <a:endParaRPr lang="en-US" sz="1600" baseline="30000" dirty="0"/>
            </a:p>
          </p:txBody>
        </p:sp>
        <p:sp>
          <p:nvSpPr>
            <p:cNvPr id="24" name="TextBox 23"/>
            <p:cNvSpPr txBox="1"/>
            <p:nvPr/>
          </p:nvSpPr>
          <p:spPr>
            <a:xfrm>
              <a:off x="7924800" y="20193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25" name="Straight Arrow Connector 24"/>
            <p:cNvCxnSpPr/>
            <p:nvPr/>
          </p:nvCxnSpPr>
          <p:spPr>
            <a:xfrm>
              <a:off x="5029200" y="25527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29200" y="26289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29" name="TextBox 28"/>
            <p:cNvSpPr txBox="1"/>
            <p:nvPr/>
          </p:nvSpPr>
          <p:spPr>
            <a:xfrm>
              <a:off x="5943600" y="1295400"/>
              <a:ext cx="1164229" cy="338554"/>
            </a:xfrm>
            <a:prstGeom prst="rect">
              <a:avLst/>
            </a:prstGeom>
            <a:noFill/>
          </p:spPr>
          <p:txBody>
            <a:bodyPr wrap="none" rtlCol="0">
              <a:spAutoFit/>
            </a:bodyPr>
            <a:lstStyle/>
            <a:p>
              <a:r>
                <a:rPr lang="en-US" sz="1600" dirty="0" smtClean="0"/>
                <a:t>DiffSquare1</a:t>
              </a:r>
              <a:endParaRPr lang="en-US" sz="1600" dirty="0"/>
            </a:p>
          </p:txBody>
        </p:sp>
      </p:grpSp>
      <p:grpSp>
        <p:nvGrpSpPr>
          <p:cNvPr id="34" name="Group 33"/>
          <p:cNvGrpSpPr/>
          <p:nvPr/>
        </p:nvGrpSpPr>
        <p:grpSpPr>
          <a:xfrm>
            <a:off x="0" y="6142038"/>
            <a:ext cx="9144000" cy="715962"/>
            <a:chOff x="0" y="6142038"/>
            <a:chExt cx="9144000" cy="715962"/>
          </a:xfrm>
        </p:grpSpPr>
        <p:pic>
          <p:nvPicPr>
            <p:cNvPr id="3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1" name="Object 2"/>
            <p:cNvGraphicFramePr>
              <a:graphicFrameLocks noChangeAspect="1"/>
            </p:cNvGraphicFramePr>
            <p:nvPr/>
          </p:nvGraphicFramePr>
          <p:xfrm>
            <a:off x="8653463" y="6163469"/>
            <a:ext cx="490537" cy="673100"/>
          </p:xfrm>
          <a:graphic>
            <a:graphicData uri="http://schemas.openxmlformats.org/presentationml/2006/ole">
              <p:oleObj spid="_x0000_s17411"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Synchronous Reactive Component Definition</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152400" y="1219201"/>
            <a:ext cx="8839200" cy="2666999"/>
          </a:xfrm>
        </p:spPr>
        <p:txBody>
          <a:bodyPr>
            <a:normAutofit/>
          </a:bodyPr>
          <a:lstStyle/>
          <a:p>
            <a:pPr>
              <a:buFont typeface="Wingdings" pitchFamily="2" charset="2"/>
              <a:buChar char="q"/>
            </a:pPr>
            <a:r>
              <a:rPr lang="en-US" sz="2000" dirty="0" smtClean="0">
                <a:latin typeface="Comic Sans MS" pitchFamily="66" charset="0"/>
              </a:rPr>
              <a:t>Set I of typed input variables: gives set Q</a:t>
            </a:r>
            <a:r>
              <a:rPr lang="en-US" sz="2000" baseline="-25000" dirty="0" smtClean="0">
                <a:latin typeface="Comic Sans MS" pitchFamily="66" charset="0"/>
              </a:rPr>
              <a:t>I</a:t>
            </a:r>
            <a:r>
              <a:rPr lang="en-US" sz="2000" dirty="0" smtClean="0">
                <a:latin typeface="Comic Sans MS" pitchFamily="66" charset="0"/>
              </a:rPr>
              <a:t> of inputs</a:t>
            </a:r>
          </a:p>
          <a:p>
            <a:pPr>
              <a:buFont typeface="Wingdings" pitchFamily="2" charset="2"/>
              <a:buChar char="q"/>
            </a:pPr>
            <a:r>
              <a:rPr lang="en-US" sz="2000" dirty="0" smtClean="0">
                <a:latin typeface="Comic Sans MS" pitchFamily="66" charset="0"/>
              </a:rPr>
              <a:t>Set O of typed output variables: gives set Q</a:t>
            </a:r>
            <a:r>
              <a:rPr lang="en-US" sz="2000" baseline="-25000" dirty="0" smtClean="0">
                <a:latin typeface="Comic Sans MS" pitchFamily="66" charset="0"/>
              </a:rPr>
              <a:t>O</a:t>
            </a:r>
            <a:r>
              <a:rPr lang="en-US" sz="2000" dirty="0" smtClean="0">
                <a:latin typeface="Comic Sans MS" pitchFamily="66" charset="0"/>
              </a:rPr>
              <a:t> of outputs</a:t>
            </a:r>
          </a:p>
          <a:p>
            <a:pPr>
              <a:buFont typeface="Wingdings" pitchFamily="2" charset="2"/>
              <a:buChar char="q"/>
            </a:pPr>
            <a:r>
              <a:rPr lang="en-US" sz="2000" dirty="0" smtClean="0">
                <a:latin typeface="Comic Sans MS" pitchFamily="66" charset="0"/>
              </a:rPr>
              <a:t>Set S of typed state variables: gives set Q</a:t>
            </a:r>
            <a:r>
              <a:rPr lang="en-US" sz="2000" baseline="-25000" dirty="0" smtClean="0">
                <a:latin typeface="Comic Sans MS" pitchFamily="66" charset="0"/>
              </a:rPr>
              <a:t>S</a:t>
            </a:r>
            <a:r>
              <a:rPr lang="en-US" sz="2000" dirty="0" smtClean="0">
                <a:latin typeface="Comic Sans MS" pitchFamily="66" charset="0"/>
              </a:rPr>
              <a:t> of states</a:t>
            </a:r>
          </a:p>
          <a:p>
            <a:pPr>
              <a:buFont typeface="Wingdings" pitchFamily="2" charset="2"/>
              <a:buChar char="q"/>
            </a:pPr>
            <a:r>
              <a:rPr lang="en-US" sz="2000" dirty="0" smtClean="0">
                <a:latin typeface="Comic Sans MS" pitchFamily="66" charset="0"/>
              </a:rPr>
              <a:t>Initialization code Init: defines set [Init] of initial states</a:t>
            </a:r>
          </a:p>
          <a:p>
            <a:pPr>
              <a:buFont typeface="Wingdings" pitchFamily="2" charset="2"/>
              <a:buChar char="q"/>
            </a:pPr>
            <a:r>
              <a:rPr lang="en-US" sz="2000" dirty="0" smtClean="0">
                <a:latin typeface="Comic Sans MS" pitchFamily="66" charset="0"/>
              </a:rPr>
              <a:t>Reaction description React: defines set [React] of reactions of the form s –i/o-&gt; t, where s, t are states, I is an input, and o is an output</a:t>
            </a:r>
          </a:p>
        </p:txBody>
      </p:sp>
      <p:sp>
        <p:nvSpPr>
          <p:cNvPr id="8" name="Content Placeholder 3"/>
          <p:cNvSpPr txBox="1">
            <a:spLocks/>
          </p:cNvSpPr>
          <p:nvPr/>
        </p:nvSpPr>
        <p:spPr>
          <a:xfrm>
            <a:off x="152400" y="3886200"/>
            <a:ext cx="8458200" cy="1752599"/>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noProof="0" dirty="0" smtClean="0">
                <a:solidFill>
                  <a:srgbClr val="C00000"/>
                </a:solidFill>
                <a:latin typeface="Comic Sans MS" pitchFamily="66" charset="0"/>
              </a:rPr>
              <a:t>Synchronous languages in practice:</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dirty="0" smtClean="0">
                <a:ln>
                  <a:noFill/>
                </a:ln>
                <a:solidFill>
                  <a:srgbClr val="C00000"/>
                </a:solidFill>
                <a:effectLst/>
                <a:uLnTx/>
                <a:uFillTx/>
                <a:latin typeface="Comic Sans MS" pitchFamily="66" charset="0"/>
                <a:ea typeface="+mn-ea"/>
                <a:cs typeface="+mn-cs"/>
              </a:rPr>
              <a:t>	Richer syntactic features</a:t>
            </a:r>
            <a:r>
              <a:rPr kumimoji="0" lang="en-US" sz="2000" b="0" i="0" u="none" strike="noStrike" kern="1200" cap="none" spc="0" normalizeH="0" dirty="0" smtClean="0">
                <a:ln>
                  <a:noFill/>
                </a:ln>
                <a:solidFill>
                  <a:srgbClr val="C00000"/>
                </a:solidFill>
                <a:effectLst/>
                <a:uLnTx/>
                <a:uFillTx/>
                <a:latin typeface="Comic Sans MS" pitchFamily="66" charset="0"/>
                <a:ea typeface="+mn-ea"/>
                <a:cs typeface="+mn-cs"/>
              </a:rPr>
              <a:t> to describe React</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baseline="0" dirty="0" smtClean="0">
                <a:solidFill>
                  <a:srgbClr val="C00000"/>
                </a:solidFill>
                <a:latin typeface="Comic Sans MS" pitchFamily="66" charset="0"/>
              </a:rPr>
              <a:t>	Key</a:t>
            </a:r>
            <a:r>
              <a:rPr lang="en-US" sz="2000" dirty="0" smtClean="0">
                <a:solidFill>
                  <a:srgbClr val="C00000"/>
                </a:solidFill>
                <a:latin typeface="Comic Sans MS" pitchFamily="66" charset="0"/>
              </a:rPr>
              <a:t> to understanding: what </a:t>
            </a:r>
            <a:r>
              <a:rPr kumimoji="0" lang="en-US" sz="2000" b="0" i="0" u="none" strike="noStrike" kern="1200" cap="none" spc="0" normalizeH="0" baseline="0" dirty="0" smtClean="0">
                <a:ln>
                  <a:noFill/>
                </a:ln>
                <a:solidFill>
                  <a:srgbClr val="C00000"/>
                </a:solidFill>
                <a:effectLst/>
                <a:uLnTx/>
                <a:uFillTx/>
                <a:latin typeface="Comic Sans MS" pitchFamily="66" charset="0"/>
                <a:ea typeface="+mn-ea"/>
                <a:cs typeface="+mn-cs"/>
              </a:rPr>
              <a:t> happens in a single reaction?</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noProof="0" dirty="0" smtClean="0">
              <a:solidFill>
                <a:srgbClr val="C00000"/>
              </a:solidFill>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noProof="0" dirty="0" smtClean="0">
                <a:solidFill>
                  <a:srgbClr val="C00000"/>
                </a:solidFill>
                <a:latin typeface="Comic Sans MS" pitchFamily="66" charset="0"/>
              </a:rPr>
              <a:t>Formal semantics: Necessary for development of tools!</a:t>
            </a:r>
            <a:endParaRPr kumimoji="0" lang="en-US" sz="2000" b="0" i="0" u="none" strike="noStrike" kern="1200" cap="none" spc="0" normalizeH="0" baseline="0" noProof="0" dirty="0" smtClean="0">
              <a:ln>
                <a:noFill/>
              </a:ln>
              <a:solidFill>
                <a:srgbClr val="C00000"/>
              </a:solidFill>
              <a:effectLst/>
              <a:uLnTx/>
              <a:uFillTx/>
              <a:latin typeface="Comic Sans MS" pitchFamily="66" charset="0"/>
              <a:ea typeface="+mn-ea"/>
              <a:cs typeface="+mn-cs"/>
            </a:endParaRPr>
          </a:p>
        </p:txBody>
      </p:sp>
      <p:grpSp>
        <p:nvGrpSpPr>
          <p:cNvPr id="13" name="Group 12"/>
          <p:cNvGrpSpPr/>
          <p:nvPr/>
        </p:nvGrpSpPr>
        <p:grpSpPr>
          <a:xfrm>
            <a:off x="0" y="6142038"/>
            <a:ext cx="9144000" cy="715962"/>
            <a:chOff x="0" y="6142038"/>
            <a:chExt cx="9144000" cy="715962"/>
          </a:xfrm>
        </p:grpSpPr>
        <p:pic>
          <p:nvPicPr>
            <p:cNvPr id="1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6" name="Object 2"/>
            <p:cNvGraphicFramePr>
              <a:graphicFrameLocks noChangeAspect="1"/>
            </p:cNvGraphicFramePr>
            <p:nvPr/>
          </p:nvGraphicFramePr>
          <p:xfrm>
            <a:off x="8653463" y="6163469"/>
            <a:ext cx="490537" cy="673100"/>
          </p:xfrm>
          <a:graphic>
            <a:graphicData uri="http://schemas.openxmlformats.org/presentationml/2006/ole">
              <p:oleObj spid="_x0000_s18435"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Definition of Executions</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304800" y="2057400"/>
            <a:ext cx="7391400" cy="533400"/>
          </a:xfrm>
        </p:spPr>
        <p:txBody>
          <a:bodyPr>
            <a:normAutofit/>
          </a:bodyPr>
          <a:lstStyle/>
          <a:p>
            <a:pPr>
              <a:buFont typeface="Wingdings" pitchFamily="2" charset="2"/>
              <a:buChar char="q"/>
            </a:pPr>
            <a:r>
              <a:rPr lang="en-US" sz="2000" dirty="0" smtClean="0">
                <a:latin typeface="Comic Sans MS" pitchFamily="66" charset="0"/>
              </a:rPr>
              <a:t>Initialize state to some state s</a:t>
            </a:r>
            <a:r>
              <a:rPr lang="en-US" sz="2000" baseline="-25000" dirty="0" smtClean="0">
                <a:latin typeface="Comic Sans MS" pitchFamily="66" charset="0"/>
              </a:rPr>
              <a:t>0</a:t>
            </a:r>
            <a:r>
              <a:rPr lang="en-US" sz="2000" dirty="0" smtClean="0">
                <a:latin typeface="Comic Sans MS" pitchFamily="66" charset="0"/>
              </a:rPr>
              <a:t> in [Init]</a:t>
            </a:r>
          </a:p>
        </p:txBody>
      </p:sp>
      <p:sp>
        <p:nvSpPr>
          <p:cNvPr id="43" name="Content Placeholder 3"/>
          <p:cNvSpPr txBox="1">
            <a:spLocks/>
          </p:cNvSpPr>
          <p:nvPr/>
        </p:nvSpPr>
        <p:spPr>
          <a:xfrm>
            <a:off x="304800" y="2667000"/>
            <a:ext cx="8610600" cy="1447800"/>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Repeatedly execute rounds. In each round n=1,2,3,…</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Choose an input value i</a:t>
            </a:r>
            <a:r>
              <a:rPr lang="en-US" sz="2000" baseline="-25000" dirty="0" smtClean="0">
                <a:latin typeface="Comic Sans MS" pitchFamily="66" charset="0"/>
              </a:rPr>
              <a:t>n</a:t>
            </a:r>
            <a:r>
              <a:rPr lang="en-US" sz="2000" dirty="0" smtClean="0">
                <a:latin typeface="Comic Sans MS" pitchFamily="66" charset="0"/>
              </a:rPr>
              <a:t> in Q</a:t>
            </a:r>
            <a:r>
              <a:rPr lang="en-US" sz="2000" baseline="-25000" dirty="0" smtClean="0">
                <a:latin typeface="Comic Sans MS" pitchFamily="66" charset="0"/>
              </a:rPr>
              <a:t>I</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t>
            </a:r>
            <a:r>
              <a:rPr lang="en-US" sz="2000" dirty="0" smtClean="0">
                <a:latin typeface="Comic Sans MS" pitchFamily="66" charset="0"/>
              </a:rPr>
              <a:t>  Execute React to produce output o</a:t>
            </a:r>
            <a:r>
              <a:rPr lang="en-US" sz="2000" baseline="-25000" dirty="0" smtClean="0">
                <a:latin typeface="Comic Sans MS" pitchFamily="66" charset="0"/>
              </a:rPr>
              <a:t>n</a:t>
            </a:r>
            <a:r>
              <a:rPr lang="en-US" sz="2000" dirty="0" smtClean="0">
                <a:latin typeface="Comic Sans MS" pitchFamily="66" charset="0"/>
              </a:rPr>
              <a:t> and change state to </a:t>
            </a:r>
            <a:r>
              <a:rPr lang="en-US" sz="2000" smtClean="0">
                <a:latin typeface="Comic Sans MS" pitchFamily="66" charset="0"/>
              </a:rPr>
              <a:t>s</a:t>
            </a:r>
            <a:r>
              <a:rPr lang="en-US" sz="2000" baseline="-25000" smtClean="0">
                <a:latin typeface="Comic Sans MS" pitchFamily="66" charset="0"/>
              </a:rPr>
              <a:t>n</a:t>
            </a:r>
            <a:endParaRPr lang="en-US" sz="2000" baseline="-25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baseline="-25000" dirty="0" smtClean="0">
                <a:latin typeface="Comic Sans MS" pitchFamily="66" charset="0"/>
              </a:rPr>
              <a:t>	    	</a:t>
            </a:r>
            <a:r>
              <a:rPr lang="en-US" sz="2000" dirty="0" smtClean="0">
                <a:latin typeface="Comic Sans MS" pitchFamily="66" charset="0"/>
              </a:rPr>
              <a:t>that is, s</a:t>
            </a:r>
            <a:r>
              <a:rPr lang="en-US" sz="2000" baseline="-25000" dirty="0" smtClean="0">
                <a:latin typeface="Comic Sans MS" pitchFamily="66" charset="0"/>
              </a:rPr>
              <a:t>n-1</a:t>
            </a:r>
            <a:r>
              <a:rPr lang="en-US" sz="2000" dirty="0" smtClean="0">
                <a:latin typeface="Comic Sans MS" pitchFamily="66" charset="0"/>
              </a:rPr>
              <a:t> – i</a:t>
            </a:r>
            <a:r>
              <a:rPr lang="en-US" sz="2000" baseline="-25000" dirty="0" smtClean="0">
                <a:latin typeface="Comic Sans MS" pitchFamily="66" charset="0"/>
              </a:rPr>
              <a:t>n</a:t>
            </a:r>
            <a:r>
              <a:rPr lang="en-US" sz="2000" dirty="0" smtClean="0">
                <a:latin typeface="Comic Sans MS" pitchFamily="66" charset="0"/>
              </a:rPr>
              <a:t> / o</a:t>
            </a:r>
            <a:r>
              <a:rPr lang="en-US" sz="2000" baseline="-25000" dirty="0" smtClean="0">
                <a:latin typeface="Comic Sans MS" pitchFamily="66" charset="0"/>
              </a:rPr>
              <a:t>n</a:t>
            </a:r>
            <a:r>
              <a:rPr lang="en-US" sz="2000" dirty="0" smtClean="0">
                <a:latin typeface="Comic Sans MS" pitchFamily="66" charset="0"/>
              </a:rPr>
              <a:t> </a:t>
            </a:r>
            <a:r>
              <a:rPr lang="en-US" sz="2000" dirty="0" smtClean="0">
                <a:latin typeface="Comic Sans MS" pitchFamily="66" charset="0"/>
                <a:sym typeface="Wingdings" pitchFamily="2" charset="2"/>
              </a:rPr>
              <a:t> </a:t>
            </a:r>
            <a:r>
              <a:rPr lang="en-US" sz="2000" dirty="0" err="1" smtClean="0">
                <a:latin typeface="Comic Sans MS" pitchFamily="66" charset="0"/>
                <a:sym typeface="Wingdings" pitchFamily="2" charset="2"/>
              </a:rPr>
              <a:t>s</a:t>
            </a:r>
            <a:r>
              <a:rPr lang="en-US" sz="2000" baseline="-25000" dirty="0" err="1" smtClean="0">
                <a:latin typeface="Comic Sans MS" pitchFamily="66" charset="0"/>
                <a:sym typeface="Wingdings" pitchFamily="2" charset="2"/>
              </a:rPr>
              <a:t>n</a:t>
            </a:r>
            <a:r>
              <a:rPr lang="en-US" sz="2000" dirty="0" smtClean="0">
                <a:latin typeface="Comic Sans MS" pitchFamily="66" charset="0"/>
                <a:sym typeface="Wingdings" pitchFamily="2" charset="2"/>
              </a:rPr>
              <a:t> must be in [React]</a:t>
            </a:r>
            <a:endParaRPr lang="en-US" sz="2000" dirty="0" smtClean="0">
              <a:latin typeface="Comic Sans MS" pitchFamily="66" charset="0"/>
            </a:endParaRPr>
          </a:p>
        </p:txBody>
      </p:sp>
      <p:sp>
        <p:nvSpPr>
          <p:cNvPr id="45" name="Content Placeholder 3"/>
          <p:cNvSpPr txBox="1">
            <a:spLocks/>
          </p:cNvSpPr>
          <p:nvPr/>
        </p:nvSpPr>
        <p:spPr>
          <a:xfrm>
            <a:off x="304800" y="4419600"/>
            <a:ext cx="7772400" cy="1295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Sample execution:</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dirty="0">
                <a:ln>
                  <a:noFill/>
                </a:ln>
                <a:solidFill>
                  <a:schemeClr val="tx1"/>
                </a:solidFill>
                <a:effectLst/>
                <a:uLnTx/>
                <a:uFillTx/>
                <a:latin typeface="Comic Sans MS" pitchFamily="66" charset="0"/>
                <a:ea typeface="+mn-ea"/>
                <a:cs typeface="+mn-cs"/>
              </a:rPr>
              <a:t>	</a:t>
            </a:r>
            <a:r>
              <a:rPr kumimoji="0" lang="en-US" sz="2000" b="0" i="0" u="none" strike="noStrike" kern="1200" cap="none" spc="0" normalizeH="0" baseline="0" dirty="0" smtClean="0">
                <a:ln>
                  <a:noFill/>
                </a:ln>
                <a:solidFill>
                  <a:schemeClr val="tx1"/>
                </a:solidFill>
                <a:effectLst/>
                <a:uLnTx/>
                <a:uFillTx/>
                <a:latin typeface="Comic Sans MS" pitchFamily="66" charset="0"/>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dirty="0" smtClean="0">
                <a:ln>
                  <a:noFill/>
                </a:ln>
                <a:solidFill>
                  <a:schemeClr val="tx1"/>
                </a:solidFill>
                <a:effectLst/>
                <a:uLnTx/>
                <a:uFillTx/>
                <a:latin typeface="Comic Sans MS" pitchFamily="66" charset="0"/>
                <a:ea typeface="+mn-ea"/>
                <a:cs typeface="+mn-cs"/>
              </a:rPr>
              <a:t>	</a:t>
            </a:r>
            <a:r>
              <a:rPr kumimoji="0" lang="en-US" sz="2000" b="0" i="0" u="none" strike="noStrike" kern="1200" cap="none" spc="0" normalizeH="0" baseline="0" dirty="0" smtClean="0">
                <a:ln>
                  <a:noFill/>
                </a:ln>
                <a:solidFill>
                  <a:schemeClr val="tx1"/>
                </a:solidFill>
                <a:effectLst/>
                <a:uLnTx/>
                <a:uFillTx/>
                <a:latin typeface="+mj-lt"/>
                <a:ea typeface="+mn-ea"/>
                <a:cs typeface="+mn-cs"/>
              </a:rPr>
              <a:t>s</a:t>
            </a:r>
            <a:r>
              <a:rPr kumimoji="0" lang="en-US" sz="2000" b="0" i="0" u="none" strike="noStrike" kern="1200" cap="none" spc="0" normalizeH="0" baseline="-25000" dirty="0" smtClean="0">
                <a:ln>
                  <a:noFill/>
                </a:ln>
                <a:solidFill>
                  <a:schemeClr val="tx1"/>
                </a:solidFill>
                <a:effectLst/>
                <a:uLnTx/>
                <a:uFillTx/>
                <a:latin typeface="+mj-lt"/>
                <a:ea typeface="+mn-ea"/>
                <a:cs typeface="+mn-cs"/>
              </a:rPr>
              <a:t>0</a:t>
            </a:r>
            <a:r>
              <a:rPr kumimoji="0" lang="en-US" sz="2000" b="0" i="0" u="none" strike="noStrike" kern="1200" cap="none" spc="0" normalizeH="0" baseline="0" dirty="0" smtClean="0">
                <a:ln>
                  <a:noFill/>
                </a:ln>
                <a:solidFill>
                  <a:schemeClr val="tx1"/>
                </a:solidFill>
                <a:effectLst/>
                <a:uLnTx/>
                <a:uFillTx/>
                <a:latin typeface="+mj-lt"/>
                <a:ea typeface="+mn-ea"/>
                <a:cs typeface="+mn-cs"/>
              </a:rPr>
              <a:t> </a:t>
            </a:r>
            <a:endParaRPr kumimoji="0" lang="en-US" sz="2000" b="0" i="0" u="none" strike="noStrike" kern="1200" cap="none" spc="0" normalizeH="0" baseline="0" noProof="0" dirty="0" smtClean="0">
              <a:ln>
                <a:noFill/>
              </a:ln>
              <a:solidFill>
                <a:schemeClr val="tx1"/>
              </a:solidFill>
              <a:effectLst/>
              <a:uLnTx/>
              <a:uFillTx/>
              <a:latin typeface="+mj-lt"/>
              <a:ea typeface="+mn-ea"/>
              <a:cs typeface="+mn-cs"/>
            </a:endParaRPr>
          </a:p>
        </p:txBody>
      </p:sp>
      <p:cxnSp>
        <p:nvCxnSpPr>
          <p:cNvPr id="53" name="Straight Arrow Connector 52"/>
          <p:cNvCxnSpPr/>
          <p:nvPr/>
        </p:nvCxnSpPr>
        <p:spPr>
          <a:xfrm>
            <a:off x="4419600" y="5334000"/>
            <a:ext cx="990600" cy="0"/>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sp>
        <p:nvSpPr>
          <p:cNvPr id="41" name="Content Placeholder 3"/>
          <p:cNvSpPr txBox="1">
            <a:spLocks/>
          </p:cNvSpPr>
          <p:nvPr/>
        </p:nvSpPr>
        <p:spPr>
          <a:xfrm>
            <a:off x="304800" y="1371600"/>
            <a:ext cx="8686800" cy="533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Given component C = (I, O, S, Init, React), what are its executions?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46" name="Group 45"/>
          <p:cNvGrpSpPr/>
          <p:nvPr/>
        </p:nvGrpSpPr>
        <p:grpSpPr>
          <a:xfrm>
            <a:off x="1143000" y="4991100"/>
            <a:ext cx="1058018" cy="514410"/>
            <a:chOff x="1143000" y="4991100"/>
            <a:chExt cx="1058018" cy="514410"/>
          </a:xfrm>
        </p:grpSpPr>
        <p:sp>
          <p:nvSpPr>
            <p:cNvPr id="31" name="TextBox 30"/>
            <p:cNvSpPr txBox="1"/>
            <p:nvPr/>
          </p:nvSpPr>
          <p:spPr>
            <a:xfrm>
              <a:off x="1143000" y="4991100"/>
              <a:ext cx="649537" cy="338554"/>
            </a:xfrm>
            <a:prstGeom prst="rect">
              <a:avLst/>
            </a:prstGeom>
            <a:noFill/>
          </p:spPr>
          <p:txBody>
            <a:bodyPr wrap="none" rtlCol="0">
              <a:spAutoFit/>
            </a:bodyPr>
            <a:lstStyle/>
            <a:p>
              <a:r>
                <a:rPr lang="en-US" sz="1600" dirty="0" smtClean="0"/>
                <a:t>i</a:t>
              </a:r>
              <a:r>
                <a:rPr lang="en-US" sz="1600" baseline="-25000" dirty="0" smtClean="0"/>
                <a:t>1</a:t>
              </a:r>
              <a:r>
                <a:rPr lang="en-US" sz="1600" dirty="0" smtClean="0"/>
                <a:t> / o</a:t>
              </a:r>
              <a:r>
                <a:rPr lang="en-US" sz="1600" baseline="-25000" dirty="0" smtClean="0"/>
                <a:t>1</a:t>
              </a:r>
              <a:endParaRPr lang="en-US" sz="1600" baseline="-25000" dirty="0"/>
            </a:p>
          </p:txBody>
        </p:sp>
        <p:cxnSp>
          <p:nvCxnSpPr>
            <p:cNvPr id="18" name="Straight Arrow Connector 17"/>
            <p:cNvCxnSpPr/>
            <p:nvPr/>
          </p:nvCxnSpPr>
          <p:spPr>
            <a:xfrm>
              <a:off x="1143000" y="53721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828800" y="5105400"/>
              <a:ext cx="372218" cy="400110"/>
            </a:xfrm>
            <a:prstGeom prst="rect">
              <a:avLst/>
            </a:prstGeom>
            <a:noFill/>
          </p:spPr>
          <p:txBody>
            <a:bodyPr wrap="none" rtlCol="0">
              <a:spAutoFit/>
            </a:bodyPr>
            <a:lstStyle/>
            <a:p>
              <a:r>
                <a:rPr lang="en-US" sz="2000" dirty="0" smtClean="0"/>
                <a:t>s</a:t>
              </a:r>
              <a:r>
                <a:rPr lang="en-US" sz="2000" baseline="-25000" dirty="0" smtClean="0"/>
                <a:t>1</a:t>
              </a:r>
              <a:endParaRPr lang="en-US" sz="2000" baseline="-25000" dirty="0"/>
            </a:p>
          </p:txBody>
        </p:sp>
      </p:grpSp>
      <p:grpSp>
        <p:nvGrpSpPr>
          <p:cNvPr id="50" name="Group 49"/>
          <p:cNvGrpSpPr/>
          <p:nvPr/>
        </p:nvGrpSpPr>
        <p:grpSpPr>
          <a:xfrm>
            <a:off x="2209800" y="4953000"/>
            <a:ext cx="1058018" cy="514410"/>
            <a:chOff x="1143000" y="4991100"/>
            <a:chExt cx="1058018" cy="514410"/>
          </a:xfrm>
        </p:grpSpPr>
        <p:sp>
          <p:nvSpPr>
            <p:cNvPr id="51" name="TextBox 50"/>
            <p:cNvSpPr txBox="1"/>
            <p:nvPr/>
          </p:nvSpPr>
          <p:spPr>
            <a:xfrm>
              <a:off x="1143000" y="4991100"/>
              <a:ext cx="649537" cy="338554"/>
            </a:xfrm>
            <a:prstGeom prst="rect">
              <a:avLst/>
            </a:prstGeom>
            <a:noFill/>
          </p:spPr>
          <p:txBody>
            <a:bodyPr wrap="none" rtlCol="0">
              <a:spAutoFit/>
            </a:bodyPr>
            <a:lstStyle/>
            <a:p>
              <a:r>
                <a:rPr lang="en-US" sz="1600" dirty="0" smtClean="0"/>
                <a:t>i</a:t>
              </a:r>
              <a:r>
                <a:rPr lang="en-US" sz="1600" baseline="-25000" dirty="0" smtClean="0"/>
                <a:t>2</a:t>
              </a:r>
              <a:r>
                <a:rPr lang="en-US" sz="1600" dirty="0" smtClean="0"/>
                <a:t> / o</a:t>
              </a:r>
              <a:r>
                <a:rPr lang="en-US" sz="1600" baseline="-25000" dirty="0" smtClean="0"/>
                <a:t>2</a:t>
              </a:r>
              <a:endParaRPr lang="en-US" sz="1600" baseline="-25000" dirty="0"/>
            </a:p>
          </p:txBody>
        </p:sp>
        <p:cxnSp>
          <p:nvCxnSpPr>
            <p:cNvPr id="52" name="Straight Arrow Connector 51"/>
            <p:cNvCxnSpPr/>
            <p:nvPr/>
          </p:nvCxnSpPr>
          <p:spPr>
            <a:xfrm>
              <a:off x="1143000" y="53721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828800" y="5105400"/>
              <a:ext cx="372218" cy="400110"/>
            </a:xfrm>
            <a:prstGeom prst="rect">
              <a:avLst/>
            </a:prstGeom>
            <a:noFill/>
          </p:spPr>
          <p:txBody>
            <a:bodyPr wrap="none" rtlCol="0">
              <a:spAutoFit/>
            </a:bodyPr>
            <a:lstStyle/>
            <a:p>
              <a:r>
                <a:rPr lang="en-US" sz="2000" dirty="0" smtClean="0"/>
                <a:t>s</a:t>
              </a:r>
              <a:r>
                <a:rPr lang="en-US" sz="2000" baseline="-25000" dirty="0" smtClean="0"/>
                <a:t>2</a:t>
              </a:r>
              <a:endParaRPr lang="en-US" sz="2000" baseline="-25000" dirty="0"/>
            </a:p>
          </p:txBody>
        </p:sp>
      </p:grpSp>
      <p:grpSp>
        <p:nvGrpSpPr>
          <p:cNvPr id="56" name="Group 55"/>
          <p:cNvGrpSpPr/>
          <p:nvPr/>
        </p:nvGrpSpPr>
        <p:grpSpPr>
          <a:xfrm>
            <a:off x="3276600" y="4953000"/>
            <a:ext cx="1058018" cy="514410"/>
            <a:chOff x="1143000" y="4991100"/>
            <a:chExt cx="1058018" cy="514410"/>
          </a:xfrm>
        </p:grpSpPr>
        <p:sp>
          <p:nvSpPr>
            <p:cNvPr id="57" name="TextBox 56"/>
            <p:cNvSpPr txBox="1"/>
            <p:nvPr/>
          </p:nvSpPr>
          <p:spPr>
            <a:xfrm>
              <a:off x="1143000" y="4991100"/>
              <a:ext cx="649537" cy="338554"/>
            </a:xfrm>
            <a:prstGeom prst="rect">
              <a:avLst/>
            </a:prstGeom>
            <a:noFill/>
          </p:spPr>
          <p:txBody>
            <a:bodyPr wrap="none" rtlCol="0">
              <a:spAutoFit/>
            </a:bodyPr>
            <a:lstStyle/>
            <a:p>
              <a:r>
                <a:rPr lang="en-US" sz="1600" dirty="0" smtClean="0"/>
                <a:t>i</a:t>
              </a:r>
              <a:r>
                <a:rPr lang="en-US" sz="1600" baseline="-25000" dirty="0" smtClean="0"/>
                <a:t>3</a:t>
              </a:r>
              <a:r>
                <a:rPr lang="en-US" sz="1600" dirty="0" smtClean="0"/>
                <a:t> / o</a:t>
              </a:r>
              <a:r>
                <a:rPr lang="en-US" sz="1600" baseline="-25000" dirty="0" smtClean="0"/>
                <a:t>3</a:t>
              </a:r>
              <a:endParaRPr lang="en-US" sz="1600" baseline="-25000" dirty="0"/>
            </a:p>
          </p:txBody>
        </p:sp>
        <p:cxnSp>
          <p:nvCxnSpPr>
            <p:cNvPr id="58" name="Straight Arrow Connector 57"/>
            <p:cNvCxnSpPr/>
            <p:nvPr/>
          </p:nvCxnSpPr>
          <p:spPr>
            <a:xfrm>
              <a:off x="1143000" y="53721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828800" y="5105400"/>
              <a:ext cx="372218" cy="400110"/>
            </a:xfrm>
            <a:prstGeom prst="rect">
              <a:avLst/>
            </a:prstGeom>
            <a:noFill/>
          </p:spPr>
          <p:txBody>
            <a:bodyPr wrap="none" rtlCol="0">
              <a:spAutoFit/>
            </a:bodyPr>
            <a:lstStyle/>
            <a:p>
              <a:r>
                <a:rPr lang="en-US" sz="2000" dirty="0" smtClean="0"/>
                <a:t>s</a:t>
              </a:r>
              <a:r>
                <a:rPr lang="en-US" sz="2000" baseline="-25000" dirty="0" smtClean="0"/>
                <a:t>3</a:t>
              </a:r>
              <a:endParaRPr lang="en-US" sz="2000" baseline="-25000" dirty="0"/>
            </a:p>
          </p:txBody>
        </p:sp>
      </p:gr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p:oleObj spid="_x0000_s19459"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3" grpId="0" build="p"/>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What does this component do ?</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2438400"/>
            <a:ext cx="25908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362200" y="28956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3276600" y="2743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2438400"/>
            <a:ext cx="1547218" cy="338554"/>
          </a:xfrm>
          <a:prstGeom prst="rect">
            <a:avLst/>
          </a:prstGeom>
          <a:noFill/>
        </p:spPr>
        <p:txBody>
          <a:bodyPr wrap="none" rtlCol="0">
            <a:spAutoFit/>
          </a:bodyPr>
          <a:lstStyle/>
          <a:p>
            <a:r>
              <a:rPr lang="en-US" sz="1600" dirty="0" err="1" smtClean="0"/>
              <a:t>bool</a:t>
            </a:r>
            <a:r>
              <a:rPr lang="en-US" sz="1600" dirty="0" smtClean="0"/>
              <a:t> x := 0; y:= 0</a:t>
            </a:r>
            <a:endParaRPr lang="en-US" sz="1600" dirty="0"/>
          </a:p>
        </p:txBody>
      </p:sp>
      <p:sp>
        <p:nvSpPr>
          <p:cNvPr id="36" name="TextBox 35"/>
          <p:cNvSpPr txBox="1"/>
          <p:nvPr/>
        </p:nvSpPr>
        <p:spPr>
          <a:xfrm>
            <a:off x="3581400" y="2819400"/>
            <a:ext cx="1535998" cy="1077218"/>
          </a:xfrm>
          <a:prstGeom prst="rect">
            <a:avLst/>
          </a:prstGeom>
          <a:noFill/>
        </p:spPr>
        <p:txBody>
          <a:bodyPr wrap="none" rtlCol="0">
            <a:spAutoFit/>
          </a:bodyPr>
          <a:lstStyle/>
          <a:p>
            <a:r>
              <a:rPr lang="en-US" sz="1600" dirty="0" smtClean="0"/>
              <a:t>if y then out := x</a:t>
            </a:r>
          </a:p>
          <a:p>
            <a:r>
              <a:rPr lang="en-US" sz="1600" dirty="0" smtClean="0"/>
              <a:t>else out := 0;</a:t>
            </a:r>
          </a:p>
          <a:p>
            <a:r>
              <a:rPr lang="en-US" sz="1600" dirty="0" smtClean="0"/>
              <a:t>x := in;</a:t>
            </a:r>
          </a:p>
          <a:p>
            <a:r>
              <a:rPr lang="en-US" sz="1600" dirty="0" smtClean="0"/>
              <a:t>y := ~ y</a:t>
            </a:r>
            <a:endParaRPr lang="en-US" sz="1600" dirty="0"/>
          </a:p>
        </p:txBody>
      </p:sp>
      <p:sp>
        <p:nvSpPr>
          <p:cNvPr id="54" name="TextBox 53"/>
          <p:cNvSpPr txBox="1"/>
          <p:nvPr/>
        </p:nvSpPr>
        <p:spPr>
          <a:xfrm>
            <a:off x="5943600" y="2895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nvGrpSpPr>
          <p:cNvPr id="17" name="Group 16"/>
          <p:cNvGrpSpPr/>
          <p:nvPr/>
        </p:nvGrpSpPr>
        <p:grpSpPr>
          <a:xfrm>
            <a:off x="0" y="6142038"/>
            <a:ext cx="9144000" cy="715962"/>
            <a:chOff x="0" y="6142038"/>
            <a:chExt cx="9144000" cy="715962"/>
          </a:xfrm>
        </p:grpSpPr>
        <p:pic>
          <p:nvPicPr>
            <p:cNvPr id="1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0" name="Object 2"/>
            <p:cNvGraphicFramePr>
              <a:graphicFrameLocks noChangeAspect="1"/>
            </p:cNvGraphicFramePr>
            <p:nvPr/>
          </p:nvGraphicFramePr>
          <p:xfrm>
            <a:off x="8653463" y="6163469"/>
            <a:ext cx="490537" cy="673100"/>
          </p:xfrm>
          <a:graphic>
            <a:graphicData uri="http://schemas.openxmlformats.org/presentationml/2006/ole">
              <p:oleObj spid="_x0000_s20483" name="Acrobat Document" r:id="rId4" imgW="4790808" imgH="6162472" progId="AcroExch.Document.7">
                <p:embed/>
              </p:oleObj>
            </a:graphicData>
          </a:graphic>
        </p:graphicFrame>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Extended State Machines</a:t>
            </a:r>
            <a:endParaRPr lang="en-US" sz="2800" dirty="0">
              <a:solidFill>
                <a:srgbClr val="C00000"/>
              </a:solidFill>
              <a:latin typeface="Comic Sans MS" pitchFamily="66" charset="0"/>
              <a:cs typeface="Times New Roman" pitchFamily="18" charset="0"/>
            </a:endParaRPr>
          </a:p>
        </p:txBody>
      </p:sp>
      <p:sp>
        <p:nvSpPr>
          <p:cNvPr id="26" name="TextBox 25"/>
          <p:cNvSpPr txBox="1"/>
          <p:nvPr/>
        </p:nvSpPr>
        <p:spPr>
          <a:xfrm>
            <a:off x="685800" y="1447800"/>
            <a:ext cx="1586203" cy="338554"/>
          </a:xfrm>
          <a:prstGeom prst="rect">
            <a:avLst/>
          </a:prstGeom>
          <a:noFill/>
        </p:spPr>
        <p:txBody>
          <a:bodyPr wrap="none" rtlCol="0">
            <a:spAutoFit/>
          </a:bodyPr>
          <a:lstStyle/>
          <a:p>
            <a:r>
              <a:rPr lang="en-US" sz="1600" dirty="0" smtClean="0"/>
              <a:t>Input: </a:t>
            </a:r>
            <a:r>
              <a:rPr lang="en-US" sz="1600" dirty="0" err="1" smtClean="0"/>
              <a:t>bool</a:t>
            </a:r>
            <a:r>
              <a:rPr lang="en-US" sz="1600" dirty="0" smtClean="0"/>
              <a:t> press</a:t>
            </a:r>
            <a:endParaRPr lang="en-US" sz="1600" dirty="0"/>
          </a:p>
        </p:txBody>
      </p:sp>
      <p:grpSp>
        <p:nvGrpSpPr>
          <p:cNvPr id="15" name="Group 14"/>
          <p:cNvGrpSpPr/>
          <p:nvPr/>
        </p:nvGrpSpPr>
        <p:grpSpPr>
          <a:xfrm>
            <a:off x="3048000" y="2514600"/>
            <a:ext cx="838200" cy="762000"/>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09800" y="2971800"/>
              <a:ext cx="533400" cy="369332"/>
            </a:xfrm>
            <a:prstGeom prst="rect">
              <a:avLst/>
            </a:prstGeom>
            <a:noFill/>
          </p:spPr>
          <p:txBody>
            <a:bodyPr wrap="square" rtlCol="0">
              <a:spAutoFit/>
            </a:bodyPr>
            <a:lstStyle/>
            <a:p>
              <a:r>
                <a:rPr lang="en-US" dirty="0" smtClean="0"/>
                <a:t>off</a:t>
              </a:r>
              <a:endParaRPr lang="en-US" dirty="0"/>
            </a:p>
          </p:txBody>
        </p:sp>
      </p:grpSp>
      <p:grpSp>
        <p:nvGrpSpPr>
          <p:cNvPr id="16" name="Group 15"/>
          <p:cNvGrpSpPr/>
          <p:nvPr/>
        </p:nvGrpSpPr>
        <p:grpSpPr>
          <a:xfrm>
            <a:off x="6248400" y="2514600"/>
            <a:ext cx="838200" cy="762000"/>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09800" y="2971800"/>
              <a:ext cx="533400" cy="369332"/>
            </a:xfrm>
            <a:prstGeom prst="rect">
              <a:avLst/>
            </a:prstGeom>
            <a:noFill/>
          </p:spPr>
          <p:txBody>
            <a:bodyPr wrap="square" rtlCol="0">
              <a:spAutoFit/>
            </a:bodyPr>
            <a:lstStyle/>
            <a:p>
              <a:r>
                <a:rPr lang="en-US" dirty="0" smtClean="0"/>
                <a:t>on</a:t>
              </a:r>
              <a:endParaRPr lang="en-US" dirty="0"/>
            </a:p>
          </p:txBody>
        </p:sp>
      </p:grpSp>
      <p:grpSp>
        <p:nvGrpSpPr>
          <p:cNvPr id="36" name="Group 35"/>
          <p:cNvGrpSpPr/>
          <p:nvPr/>
        </p:nvGrpSpPr>
        <p:grpSpPr>
          <a:xfrm>
            <a:off x="2057400" y="2514600"/>
            <a:ext cx="990600" cy="381000"/>
            <a:chOff x="2057400" y="2514600"/>
            <a:chExt cx="990600" cy="381000"/>
          </a:xfrm>
        </p:grpSpPr>
        <p:sp>
          <p:nvSpPr>
            <p:cNvPr id="47" name="TextBox 46"/>
            <p:cNvSpPr txBox="1"/>
            <p:nvPr/>
          </p:nvSpPr>
          <p:spPr>
            <a:xfrm>
              <a:off x="2057400" y="2514600"/>
              <a:ext cx="801501" cy="338554"/>
            </a:xfrm>
            <a:prstGeom prst="rect">
              <a:avLst/>
            </a:prstGeom>
            <a:noFill/>
          </p:spPr>
          <p:txBody>
            <a:bodyPr wrap="none" rtlCol="0">
              <a:spAutoFit/>
            </a:bodyPr>
            <a:lstStyle/>
            <a:p>
              <a:r>
                <a:rPr lang="en-US" sz="1600" dirty="0" err="1" smtClean="0"/>
                <a:t>int</a:t>
              </a:r>
              <a:r>
                <a:rPr lang="en-US" sz="1600" dirty="0" smtClean="0"/>
                <a:t> x:=0</a:t>
              </a:r>
              <a:endParaRPr lang="en-US" sz="1600" dirty="0"/>
            </a:p>
          </p:txBody>
        </p:sp>
        <p:cxnSp>
          <p:nvCxnSpPr>
            <p:cNvPr id="48" name="Straight Arrow Connector 47"/>
            <p:cNvCxnSpPr/>
            <p:nvPr/>
          </p:nvCxnSpPr>
          <p:spPr>
            <a:xfrm>
              <a:off x="2514600" y="2895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2971800" y="1828800"/>
            <a:ext cx="1097288" cy="685800"/>
            <a:chOff x="2971800" y="1828800"/>
            <a:chExt cx="1097288" cy="685800"/>
          </a:xfrm>
        </p:grpSpPr>
        <p:grpSp>
          <p:nvGrpSpPr>
            <p:cNvPr id="42" name="Group 41"/>
            <p:cNvGrpSpPr/>
            <p:nvPr/>
          </p:nvGrpSpPr>
          <p:grpSpPr>
            <a:xfrm>
              <a:off x="3200400" y="2209800"/>
              <a:ext cx="533400" cy="304800"/>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2971800" y="1828800"/>
              <a:ext cx="1097288" cy="338554"/>
            </a:xfrm>
            <a:prstGeom prst="rect">
              <a:avLst/>
            </a:prstGeom>
            <a:noFill/>
          </p:spPr>
          <p:txBody>
            <a:bodyPr wrap="none" rtlCol="0">
              <a:spAutoFit/>
            </a:bodyPr>
            <a:lstStyle/>
            <a:p>
              <a:r>
                <a:rPr lang="en-US" sz="1600" dirty="0" smtClean="0"/>
                <a:t>(press=0) ?</a:t>
              </a:r>
              <a:endParaRPr lang="en-US" sz="1600" dirty="0"/>
            </a:p>
          </p:txBody>
        </p:sp>
      </p:grpSp>
      <p:grpSp>
        <p:nvGrpSpPr>
          <p:cNvPr id="41" name="Group 40"/>
          <p:cNvGrpSpPr/>
          <p:nvPr/>
        </p:nvGrpSpPr>
        <p:grpSpPr>
          <a:xfrm>
            <a:off x="3810000" y="2286000"/>
            <a:ext cx="2514600" cy="457200"/>
            <a:chOff x="3810000" y="2286000"/>
            <a:chExt cx="2514600" cy="457200"/>
          </a:xfrm>
        </p:grpSpPr>
        <p:cxnSp>
          <p:nvCxnSpPr>
            <p:cNvPr id="37" name="Straight Arrow Connector 36"/>
            <p:cNvCxnSpPr/>
            <p:nvPr/>
          </p:nvCxnSpPr>
          <p:spPr>
            <a:xfrm>
              <a:off x="3810000" y="2667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419600" y="2286000"/>
              <a:ext cx="1097288" cy="338554"/>
            </a:xfrm>
            <a:prstGeom prst="rect">
              <a:avLst/>
            </a:prstGeom>
            <a:noFill/>
          </p:spPr>
          <p:txBody>
            <a:bodyPr wrap="none" rtlCol="0">
              <a:spAutoFit/>
            </a:bodyPr>
            <a:lstStyle/>
            <a:p>
              <a:r>
                <a:rPr lang="en-US" sz="1600" dirty="0" smtClean="0"/>
                <a:t>(press=1) ?</a:t>
              </a:r>
              <a:endParaRPr lang="en-US" sz="1600" dirty="0"/>
            </a:p>
          </p:txBody>
        </p:sp>
      </p:grpSp>
      <p:grpSp>
        <p:nvGrpSpPr>
          <p:cNvPr id="40" name="Group 39"/>
          <p:cNvGrpSpPr/>
          <p:nvPr/>
        </p:nvGrpSpPr>
        <p:grpSpPr>
          <a:xfrm>
            <a:off x="6019800" y="1524000"/>
            <a:ext cx="1895071" cy="990600"/>
            <a:chOff x="6019800" y="1524000"/>
            <a:chExt cx="1895071" cy="990600"/>
          </a:xfrm>
        </p:grpSpPr>
        <p:grpSp>
          <p:nvGrpSpPr>
            <p:cNvPr id="43" name="Group 42"/>
            <p:cNvGrpSpPr/>
            <p:nvPr/>
          </p:nvGrpSpPr>
          <p:grpSpPr>
            <a:xfrm>
              <a:off x="6400800" y="2209800"/>
              <a:ext cx="533400" cy="304800"/>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6019800" y="1524000"/>
              <a:ext cx="1895071" cy="584775"/>
            </a:xfrm>
            <a:prstGeom prst="rect">
              <a:avLst/>
            </a:prstGeom>
            <a:noFill/>
          </p:spPr>
          <p:txBody>
            <a:bodyPr wrap="none" rtlCol="0">
              <a:spAutoFit/>
            </a:bodyPr>
            <a:lstStyle/>
            <a:p>
              <a:r>
                <a:rPr lang="en-US" sz="1600" dirty="0" smtClean="0"/>
                <a:t>( press=0 &amp; x&lt;10 ) </a:t>
              </a:r>
            </a:p>
            <a:p>
              <a:r>
                <a:rPr lang="en-US" sz="1600" dirty="0" smtClean="0">
                  <a:sym typeface="Wingdings" pitchFamily="2" charset="2"/>
                </a:rPr>
                <a:t>	 x:=x+1</a:t>
              </a:r>
              <a:endParaRPr lang="en-US" sz="1600" dirty="0"/>
            </a:p>
          </p:txBody>
        </p:sp>
      </p:grpSp>
      <p:grpSp>
        <p:nvGrpSpPr>
          <p:cNvPr id="49" name="Group 48"/>
          <p:cNvGrpSpPr/>
          <p:nvPr/>
        </p:nvGrpSpPr>
        <p:grpSpPr>
          <a:xfrm>
            <a:off x="3810000" y="3048000"/>
            <a:ext cx="2514600" cy="737175"/>
            <a:chOff x="3810000" y="3048000"/>
            <a:chExt cx="2514600" cy="737175"/>
          </a:xfrm>
        </p:grpSpPr>
        <p:cxnSp>
          <p:nvCxnSpPr>
            <p:cNvPr id="20" name="Straight Arrow Connector 19"/>
            <p:cNvCxnSpPr/>
            <p:nvPr/>
          </p:nvCxnSpPr>
          <p:spPr>
            <a:xfrm flipH="1" flipV="1">
              <a:off x="3810000" y="3048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267200" y="3200400"/>
              <a:ext cx="1738489" cy="584775"/>
            </a:xfrm>
            <a:prstGeom prst="rect">
              <a:avLst/>
            </a:prstGeom>
            <a:noFill/>
          </p:spPr>
          <p:txBody>
            <a:bodyPr wrap="none" rtlCol="0">
              <a:spAutoFit/>
            </a:bodyPr>
            <a:lstStyle/>
            <a:p>
              <a:r>
                <a:rPr lang="en-US" sz="1600" dirty="0" smtClean="0"/>
                <a:t>( press=1 | x&gt;=10 )</a:t>
              </a:r>
            </a:p>
            <a:p>
              <a:r>
                <a:rPr lang="en-US" sz="1600" dirty="0" smtClean="0">
                  <a:sym typeface="Wingdings" pitchFamily="2" charset="2"/>
                </a:rPr>
                <a:t>	 x:=0</a:t>
              </a:r>
              <a:endParaRPr lang="en-US" sz="1600" dirty="0"/>
            </a:p>
          </p:txBody>
        </p:sp>
      </p:grpSp>
      <p:sp>
        <p:nvSpPr>
          <p:cNvPr id="55" name="Content Placeholder 3"/>
          <p:cNvSpPr txBox="1">
            <a:spLocks/>
          </p:cNvSpPr>
          <p:nvPr/>
        </p:nvSpPr>
        <p:spPr>
          <a:xfrm>
            <a:off x="228600" y="4038600"/>
            <a:ext cx="8686800" cy="533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noProof="0" dirty="0" smtClean="0">
                <a:solidFill>
                  <a:srgbClr val="C00000"/>
                </a:solidFill>
                <a:latin typeface="Comic Sans MS" pitchFamily="66" charset="0"/>
              </a:rPr>
              <a:t>mode</a:t>
            </a:r>
            <a:r>
              <a:rPr lang="en-US" sz="2000" noProof="0" dirty="0" smtClean="0">
                <a:latin typeface="Comic Sans MS" pitchFamily="66" charset="0"/>
              </a:rPr>
              <a:t> is a state variable ranging over {on, off}</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56" name="Content Placeholder 3"/>
          <p:cNvSpPr txBox="1">
            <a:spLocks/>
          </p:cNvSpPr>
          <p:nvPr/>
        </p:nvSpPr>
        <p:spPr>
          <a:xfrm>
            <a:off x="228600" y="4495800"/>
            <a:ext cx="7239000"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noProof="0" dirty="0" smtClean="0">
                <a:latin typeface="Comic Sans MS" pitchFamily="66" charset="0"/>
              </a:rPr>
              <a:t>Reaction corresponds to executing a </a:t>
            </a:r>
            <a:r>
              <a:rPr lang="en-US" sz="2000" noProof="0" dirty="0" smtClean="0">
                <a:solidFill>
                  <a:srgbClr val="C00000"/>
                </a:solidFill>
                <a:latin typeface="Comic Sans MS" pitchFamily="66" charset="0"/>
              </a:rPr>
              <a:t>mode-switch</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Example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mode-switch: from on to off with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baseline="0" dirty="0" smtClean="0">
                <a:latin typeface="Comic Sans MS" pitchFamily="66" charset="0"/>
              </a:rPr>
              <a:t>		</a:t>
            </a:r>
            <a:r>
              <a:rPr lang="en-US" sz="2000" dirty="0" smtClean="0">
                <a:solidFill>
                  <a:srgbClr val="C00000"/>
                </a:solidFill>
                <a:latin typeface="Comic Sans MS" pitchFamily="66" charset="0"/>
              </a:rPr>
              <a:t>G</a:t>
            </a:r>
            <a:r>
              <a:rPr lang="en-US" sz="2000" baseline="0" dirty="0" smtClean="0">
                <a:solidFill>
                  <a:srgbClr val="C00000"/>
                </a:solidFill>
                <a:latin typeface="Comic Sans MS" pitchFamily="66" charset="0"/>
              </a:rPr>
              <a:t>uard</a:t>
            </a:r>
            <a:r>
              <a:rPr lang="en-US" sz="2000" dirty="0" smtClean="0">
                <a:latin typeface="Comic Sans MS" pitchFamily="66" charset="0"/>
              </a:rPr>
              <a:t> (press=1 | x&gt;=10) and </a:t>
            </a:r>
            <a:r>
              <a:rPr lang="en-US" sz="2000" dirty="0" smtClean="0">
                <a:solidFill>
                  <a:srgbClr val="C00000"/>
                </a:solidFill>
                <a:latin typeface="Comic Sans MS" pitchFamily="66" charset="0"/>
              </a:rPr>
              <a:t>Update</a:t>
            </a:r>
            <a:r>
              <a:rPr lang="en-US" sz="2000" dirty="0" smtClean="0">
                <a:latin typeface="Comic Sans MS" pitchFamily="66" charset="0"/>
              </a:rPr>
              <a:t> code x:=0</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54" name="Group 53"/>
          <p:cNvGrpSpPr/>
          <p:nvPr/>
        </p:nvGrpSpPr>
        <p:grpSpPr>
          <a:xfrm>
            <a:off x="0" y="6142038"/>
            <a:ext cx="9144000" cy="715962"/>
            <a:chOff x="0" y="6142038"/>
            <a:chExt cx="9144000" cy="715962"/>
          </a:xfrm>
        </p:grpSpPr>
        <p:pic>
          <p:nvPicPr>
            <p:cNvPr id="5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9" name="Object 2"/>
            <p:cNvGraphicFramePr>
              <a:graphicFrameLocks noChangeAspect="1"/>
            </p:cNvGraphicFramePr>
            <p:nvPr/>
          </p:nvGraphicFramePr>
          <p:xfrm>
            <a:off x="8653463" y="6163469"/>
            <a:ext cx="490537" cy="673100"/>
          </p:xfrm>
          <a:graphic>
            <a:graphicData uri="http://schemas.openxmlformats.org/presentationml/2006/ole">
              <p:oleObj spid="_x0000_s21507"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Executing ESMs: Switch</a:t>
            </a:r>
            <a:endParaRPr lang="en-US" sz="2800" dirty="0">
              <a:solidFill>
                <a:srgbClr val="C00000"/>
              </a:solidFill>
              <a:latin typeface="Comic Sans MS" pitchFamily="66" charset="0"/>
              <a:cs typeface="Times New Roman" pitchFamily="18" charset="0"/>
            </a:endParaRPr>
          </a:p>
        </p:txBody>
      </p:sp>
      <p:sp>
        <p:nvSpPr>
          <p:cNvPr id="26" name="TextBox 25"/>
          <p:cNvSpPr txBox="1"/>
          <p:nvPr/>
        </p:nvSpPr>
        <p:spPr>
          <a:xfrm>
            <a:off x="685800" y="1219200"/>
            <a:ext cx="1586203" cy="338554"/>
          </a:xfrm>
          <a:prstGeom prst="rect">
            <a:avLst/>
          </a:prstGeom>
          <a:noFill/>
        </p:spPr>
        <p:txBody>
          <a:bodyPr wrap="none" rtlCol="0">
            <a:spAutoFit/>
          </a:bodyPr>
          <a:lstStyle/>
          <a:p>
            <a:r>
              <a:rPr lang="en-US" sz="1600" dirty="0" smtClean="0"/>
              <a:t>Input: </a:t>
            </a:r>
            <a:r>
              <a:rPr lang="en-US" sz="1600" dirty="0" err="1" smtClean="0"/>
              <a:t>bool</a:t>
            </a:r>
            <a:r>
              <a:rPr lang="en-US" sz="1600" dirty="0" smtClean="0"/>
              <a:t> press</a:t>
            </a:r>
            <a:endParaRPr lang="en-US" sz="1600" dirty="0"/>
          </a:p>
        </p:txBody>
      </p:sp>
      <p:grpSp>
        <p:nvGrpSpPr>
          <p:cNvPr id="34" name="Group 33"/>
          <p:cNvGrpSpPr/>
          <p:nvPr/>
        </p:nvGrpSpPr>
        <p:grpSpPr>
          <a:xfrm>
            <a:off x="2057400" y="1295400"/>
            <a:ext cx="5857471" cy="2261175"/>
            <a:chOff x="2057400" y="1295400"/>
            <a:chExt cx="5857471" cy="2261175"/>
          </a:xfrm>
        </p:grpSpPr>
        <p:cxnSp>
          <p:nvCxnSpPr>
            <p:cNvPr id="37" name="Straight Arrow Connector 36"/>
            <p:cNvCxnSpPr/>
            <p:nvPr/>
          </p:nvCxnSpPr>
          <p:spPr>
            <a:xfrm>
              <a:off x="3810000" y="24384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3048000" y="2286000"/>
              <a:ext cx="838200" cy="762000"/>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09800" y="2971800"/>
                <a:ext cx="533400" cy="369332"/>
              </a:xfrm>
              <a:prstGeom prst="rect">
                <a:avLst/>
              </a:prstGeom>
              <a:noFill/>
            </p:spPr>
            <p:txBody>
              <a:bodyPr wrap="square" rtlCol="0">
                <a:spAutoFit/>
              </a:bodyPr>
              <a:lstStyle/>
              <a:p>
                <a:r>
                  <a:rPr lang="en-US" dirty="0" smtClean="0"/>
                  <a:t>off</a:t>
                </a:r>
                <a:endParaRPr lang="en-US" dirty="0"/>
              </a:p>
            </p:txBody>
          </p:sp>
        </p:grpSp>
        <p:grpSp>
          <p:nvGrpSpPr>
            <p:cNvPr id="4" name="Group 15"/>
            <p:cNvGrpSpPr/>
            <p:nvPr/>
          </p:nvGrpSpPr>
          <p:grpSpPr>
            <a:xfrm>
              <a:off x="6248400" y="2286000"/>
              <a:ext cx="838200" cy="762000"/>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09800" y="2971800"/>
                <a:ext cx="533400" cy="369332"/>
              </a:xfrm>
              <a:prstGeom prst="rect">
                <a:avLst/>
              </a:prstGeom>
              <a:noFill/>
            </p:spPr>
            <p:txBody>
              <a:bodyPr wrap="square" rtlCol="0">
                <a:spAutoFit/>
              </a:bodyPr>
              <a:lstStyle/>
              <a:p>
                <a:r>
                  <a:rPr lang="en-US" dirty="0" smtClean="0"/>
                  <a:t>on</a:t>
                </a:r>
                <a:endParaRPr lang="en-US" dirty="0"/>
              </a:p>
            </p:txBody>
          </p:sp>
        </p:grpSp>
        <p:cxnSp>
          <p:nvCxnSpPr>
            <p:cNvPr id="20" name="Straight Arrow Connector 19"/>
            <p:cNvCxnSpPr/>
            <p:nvPr/>
          </p:nvCxnSpPr>
          <p:spPr>
            <a:xfrm flipH="1" flipV="1">
              <a:off x="3810000" y="28194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3200400" y="1981200"/>
              <a:ext cx="533400" cy="304800"/>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6400800" y="1981200"/>
              <a:ext cx="533400" cy="304800"/>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057400" y="2286000"/>
              <a:ext cx="801501" cy="338554"/>
            </a:xfrm>
            <a:prstGeom prst="rect">
              <a:avLst/>
            </a:prstGeom>
            <a:noFill/>
          </p:spPr>
          <p:txBody>
            <a:bodyPr wrap="none" rtlCol="0">
              <a:spAutoFit/>
            </a:bodyPr>
            <a:lstStyle/>
            <a:p>
              <a:r>
                <a:rPr lang="en-US" sz="1600" dirty="0" err="1" smtClean="0"/>
                <a:t>int</a:t>
              </a:r>
              <a:r>
                <a:rPr lang="en-US" sz="1600" dirty="0" smtClean="0"/>
                <a:t> x:=0</a:t>
              </a:r>
              <a:endParaRPr lang="en-US" sz="1600" dirty="0"/>
            </a:p>
          </p:txBody>
        </p:sp>
        <p:cxnSp>
          <p:nvCxnSpPr>
            <p:cNvPr id="48" name="Straight Arrow Connector 47"/>
            <p:cNvCxnSpPr/>
            <p:nvPr/>
          </p:nvCxnSpPr>
          <p:spPr>
            <a:xfrm>
              <a:off x="2514600" y="26670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971800" y="1600200"/>
              <a:ext cx="1097288" cy="338554"/>
            </a:xfrm>
            <a:prstGeom prst="rect">
              <a:avLst/>
            </a:prstGeom>
            <a:noFill/>
          </p:spPr>
          <p:txBody>
            <a:bodyPr wrap="none" rtlCol="0">
              <a:spAutoFit/>
            </a:bodyPr>
            <a:lstStyle/>
            <a:p>
              <a:r>
                <a:rPr lang="en-US" sz="1600" dirty="0" smtClean="0"/>
                <a:t>(press=0) ?</a:t>
              </a:r>
              <a:endParaRPr lang="en-US" sz="1600" dirty="0"/>
            </a:p>
          </p:txBody>
        </p:sp>
        <p:sp>
          <p:nvSpPr>
            <p:cNvPr id="51" name="TextBox 50"/>
            <p:cNvSpPr txBox="1"/>
            <p:nvPr/>
          </p:nvSpPr>
          <p:spPr>
            <a:xfrm>
              <a:off x="4419600" y="2057400"/>
              <a:ext cx="1097288" cy="338554"/>
            </a:xfrm>
            <a:prstGeom prst="rect">
              <a:avLst/>
            </a:prstGeom>
            <a:noFill/>
          </p:spPr>
          <p:txBody>
            <a:bodyPr wrap="none" rtlCol="0">
              <a:spAutoFit/>
            </a:bodyPr>
            <a:lstStyle/>
            <a:p>
              <a:r>
                <a:rPr lang="en-US" sz="1600" dirty="0" smtClean="0"/>
                <a:t>(press=1) ?</a:t>
              </a:r>
              <a:endParaRPr lang="en-US" sz="1600" dirty="0"/>
            </a:p>
          </p:txBody>
        </p:sp>
        <p:sp>
          <p:nvSpPr>
            <p:cNvPr id="52" name="TextBox 51"/>
            <p:cNvSpPr txBox="1"/>
            <p:nvPr/>
          </p:nvSpPr>
          <p:spPr>
            <a:xfrm>
              <a:off x="6019800" y="1295400"/>
              <a:ext cx="1895071" cy="584775"/>
            </a:xfrm>
            <a:prstGeom prst="rect">
              <a:avLst/>
            </a:prstGeom>
            <a:noFill/>
          </p:spPr>
          <p:txBody>
            <a:bodyPr wrap="none" rtlCol="0">
              <a:spAutoFit/>
            </a:bodyPr>
            <a:lstStyle/>
            <a:p>
              <a:r>
                <a:rPr lang="en-US" sz="1600" dirty="0" smtClean="0"/>
                <a:t>( press=0 &amp; x&lt;10 ) </a:t>
              </a:r>
            </a:p>
            <a:p>
              <a:r>
                <a:rPr lang="en-US" sz="1600" dirty="0" smtClean="0">
                  <a:sym typeface="Wingdings" pitchFamily="2" charset="2"/>
                </a:rPr>
                <a:t>	 x:=x+1</a:t>
              </a:r>
              <a:endParaRPr lang="en-US" sz="1600" dirty="0"/>
            </a:p>
          </p:txBody>
        </p:sp>
        <p:sp>
          <p:nvSpPr>
            <p:cNvPr id="53" name="TextBox 52"/>
            <p:cNvSpPr txBox="1"/>
            <p:nvPr/>
          </p:nvSpPr>
          <p:spPr>
            <a:xfrm>
              <a:off x="4267200" y="2971800"/>
              <a:ext cx="1738489" cy="584775"/>
            </a:xfrm>
            <a:prstGeom prst="rect">
              <a:avLst/>
            </a:prstGeom>
            <a:noFill/>
          </p:spPr>
          <p:txBody>
            <a:bodyPr wrap="none" rtlCol="0">
              <a:spAutoFit/>
            </a:bodyPr>
            <a:lstStyle/>
            <a:p>
              <a:r>
                <a:rPr lang="en-US" sz="1600" dirty="0" smtClean="0"/>
                <a:t>( press=1 | x&gt;=10 )</a:t>
              </a:r>
            </a:p>
            <a:p>
              <a:r>
                <a:rPr lang="en-US" sz="1600" dirty="0" smtClean="0">
                  <a:sym typeface="Wingdings" pitchFamily="2" charset="2"/>
                </a:rPr>
                <a:t>	 x:=0</a:t>
              </a:r>
              <a:endParaRPr lang="en-US" sz="1600" dirty="0"/>
            </a:p>
          </p:txBody>
        </p:sp>
      </p:grpSp>
      <p:sp>
        <p:nvSpPr>
          <p:cNvPr id="55" name="Content Placeholder 3"/>
          <p:cNvSpPr txBox="1">
            <a:spLocks/>
          </p:cNvSpPr>
          <p:nvPr/>
        </p:nvSpPr>
        <p:spPr>
          <a:xfrm>
            <a:off x="152400" y="3810000"/>
            <a:ext cx="8686800" cy="533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 State of the component Switch assigns values to mode and x</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31" name="Content Placeholder 3"/>
          <p:cNvSpPr txBox="1">
            <a:spLocks/>
          </p:cNvSpPr>
          <p:nvPr/>
        </p:nvSpPr>
        <p:spPr>
          <a:xfrm>
            <a:off x="152400" y="4343400"/>
            <a:ext cx="8686800" cy="533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 Initial state: (off, 0)</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33" name="Content Placeholder 3"/>
          <p:cNvSpPr txBox="1">
            <a:spLocks/>
          </p:cNvSpPr>
          <p:nvPr/>
        </p:nvSpPr>
        <p:spPr>
          <a:xfrm>
            <a:off x="152400" y="4876800"/>
            <a:ext cx="8991600" cy="838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Sample Execution:</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b="0" i="0" u="none" strike="noStrike" kern="1200" cap="none" spc="0" normalizeH="0" baseline="0" dirty="0" smtClean="0">
                <a:ln>
                  <a:noFill/>
                </a:ln>
                <a:solidFill>
                  <a:schemeClr val="tx1"/>
                </a:solidFill>
                <a:effectLst/>
                <a:uLnTx/>
                <a:uFillTx/>
                <a:latin typeface="Comic Sans MS" pitchFamily="66" charset="0"/>
                <a:ea typeface="+mn-ea"/>
                <a:cs typeface="+mn-cs"/>
              </a:rPr>
              <a:t>	(off,0) -0-&gt; (off,0) -1-&gt; (on,0) -0-&gt; (on,1) -0-&gt; (on,2) … -0-&gt;(on,10) -0-&gt; (off,0)</a:t>
            </a:r>
            <a:endParaRPr kumimoji="0" lang="en-US"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41" name="Group 40"/>
          <p:cNvGrpSpPr/>
          <p:nvPr/>
        </p:nvGrpSpPr>
        <p:grpSpPr>
          <a:xfrm>
            <a:off x="0" y="6142038"/>
            <a:ext cx="9144000" cy="715962"/>
            <a:chOff x="0" y="6142038"/>
            <a:chExt cx="9144000" cy="715962"/>
          </a:xfrm>
        </p:grpSpPr>
        <p:pic>
          <p:nvPicPr>
            <p:cNvPr id="4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9" name="Object 2"/>
            <p:cNvGraphicFramePr>
              <a:graphicFrameLocks noChangeAspect="1"/>
            </p:cNvGraphicFramePr>
            <p:nvPr/>
          </p:nvGraphicFramePr>
          <p:xfrm>
            <a:off x="8653463" y="6163469"/>
            <a:ext cx="490537" cy="673100"/>
          </p:xfrm>
          <a:graphic>
            <a:graphicData uri="http://schemas.openxmlformats.org/presentationml/2006/ole">
              <p:oleObj spid="_x0000_s22531"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P spid="31" grpId="0" build="p"/>
      <p:bldP spid="3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715962"/>
          </a:xfrm>
        </p:spPr>
        <p:txBody>
          <a:bodyPr>
            <a:normAutofit fontScale="90000"/>
          </a:bodyPr>
          <a:lstStyle/>
          <a:p>
            <a:r>
              <a:rPr lang="en-US" sz="2800" dirty="0" smtClean="0">
                <a:solidFill>
                  <a:srgbClr val="C00000"/>
                </a:solidFill>
                <a:latin typeface="Comic Sans MS" pitchFamily="66" charset="0"/>
                <a:cs typeface="Times New Roman" pitchFamily="18" charset="0"/>
              </a:rPr>
              <a:t>Modified Switch: What executions are possible?</a:t>
            </a:r>
            <a:endParaRPr lang="en-US" sz="2800" dirty="0">
              <a:solidFill>
                <a:srgbClr val="C00000"/>
              </a:solidFill>
              <a:latin typeface="Comic Sans MS" pitchFamily="66" charset="0"/>
              <a:cs typeface="Times New Roman" pitchFamily="18" charset="0"/>
            </a:endParaRPr>
          </a:p>
        </p:txBody>
      </p:sp>
      <p:sp>
        <p:nvSpPr>
          <p:cNvPr id="26" name="TextBox 25"/>
          <p:cNvSpPr txBox="1"/>
          <p:nvPr/>
        </p:nvSpPr>
        <p:spPr>
          <a:xfrm>
            <a:off x="762000" y="2133600"/>
            <a:ext cx="1586203" cy="338554"/>
          </a:xfrm>
          <a:prstGeom prst="rect">
            <a:avLst/>
          </a:prstGeom>
          <a:noFill/>
        </p:spPr>
        <p:txBody>
          <a:bodyPr wrap="none" rtlCol="0">
            <a:spAutoFit/>
          </a:bodyPr>
          <a:lstStyle/>
          <a:p>
            <a:r>
              <a:rPr lang="en-US" sz="1600" dirty="0" smtClean="0"/>
              <a:t>Input: </a:t>
            </a:r>
            <a:r>
              <a:rPr lang="en-US" sz="1600" dirty="0" err="1" smtClean="0"/>
              <a:t>bool</a:t>
            </a:r>
            <a:r>
              <a:rPr lang="en-US" sz="1600" dirty="0" smtClean="0"/>
              <a:t> press</a:t>
            </a:r>
            <a:endParaRPr lang="en-US" sz="1600" dirty="0"/>
          </a:p>
        </p:txBody>
      </p:sp>
      <p:grpSp>
        <p:nvGrpSpPr>
          <p:cNvPr id="3" name="Group 33"/>
          <p:cNvGrpSpPr/>
          <p:nvPr/>
        </p:nvGrpSpPr>
        <p:grpSpPr>
          <a:xfrm>
            <a:off x="2133600" y="2209800"/>
            <a:ext cx="5857471" cy="2261175"/>
            <a:chOff x="2057400" y="1295400"/>
            <a:chExt cx="5857471" cy="2261175"/>
          </a:xfrm>
        </p:grpSpPr>
        <p:cxnSp>
          <p:nvCxnSpPr>
            <p:cNvPr id="37" name="Straight Arrow Connector 36"/>
            <p:cNvCxnSpPr/>
            <p:nvPr/>
          </p:nvCxnSpPr>
          <p:spPr>
            <a:xfrm>
              <a:off x="3810000" y="24384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14"/>
            <p:cNvGrpSpPr/>
            <p:nvPr/>
          </p:nvGrpSpPr>
          <p:grpSpPr>
            <a:xfrm>
              <a:off x="3048000" y="2286000"/>
              <a:ext cx="838200" cy="762000"/>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09800" y="2971800"/>
                <a:ext cx="533400" cy="369332"/>
              </a:xfrm>
              <a:prstGeom prst="rect">
                <a:avLst/>
              </a:prstGeom>
              <a:noFill/>
            </p:spPr>
            <p:txBody>
              <a:bodyPr wrap="square" rtlCol="0">
                <a:spAutoFit/>
              </a:bodyPr>
              <a:lstStyle/>
              <a:p>
                <a:r>
                  <a:rPr lang="en-US" dirty="0" smtClean="0"/>
                  <a:t>off</a:t>
                </a:r>
                <a:endParaRPr lang="en-US" dirty="0"/>
              </a:p>
            </p:txBody>
          </p:sp>
        </p:grpSp>
        <p:grpSp>
          <p:nvGrpSpPr>
            <p:cNvPr id="5" name="Group 15"/>
            <p:cNvGrpSpPr/>
            <p:nvPr/>
          </p:nvGrpSpPr>
          <p:grpSpPr>
            <a:xfrm>
              <a:off x="6248400" y="2286000"/>
              <a:ext cx="838200" cy="762000"/>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09800" y="2971800"/>
                <a:ext cx="533400" cy="369332"/>
              </a:xfrm>
              <a:prstGeom prst="rect">
                <a:avLst/>
              </a:prstGeom>
              <a:noFill/>
            </p:spPr>
            <p:txBody>
              <a:bodyPr wrap="square" rtlCol="0">
                <a:spAutoFit/>
              </a:bodyPr>
              <a:lstStyle/>
              <a:p>
                <a:r>
                  <a:rPr lang="en-US" dirty="0" smtClean="0"/>
                  <a:t>on</a:t>
                </a:r>
                <a:endParaRPr lang="en-US" dirty="0"/>
              </a:p>
            </p:txBody>
          </p:sp>
        </p:grpSp>
        <p:cxnSp>
          <p:nvCxnSpPr>
            <p:cNvPr id="20" name="Straight Arrow Connector 19"/>
            <p:cNvCxnSpPr/>
            <p:nvPr/>
          </p:nvCxnSpPr>
          <p:spPr>
            <a:xfrm flipH="1" flipV="1">
              <a:off x="3810000" y="28194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8" name="Group 41"/>
            <p:cNvGrpSpPr/>
            <p:nvPr/>
          </p:nvGrpSpPr>
          <p:grpSpPr>
            <a:xfrm>
              <a:off x="3200400" y="1981200"/>
              <a:ext cx="533400" cy="304800"/>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9" name="Group 42"/>
            <p:cNvGrpSpPr/>
            <p:nvPr/>
          </p:nvGrpSpPr>
          <p:grpSpPr>
            <a:xfrm>
              <a:off x="6400800" y="1981200"/>
              <a:ext cx="533400" cy="304800"/>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057400" y="2286000"/>
              <a:ext cx="801501" cy="338554"/>
            </a:xfrm>
            <a:prstGeom prst="rect">
              <a:avLst/>
            </a:prstGeom>
            <a:noFill/>
          </p:spPr>
          <p:txBody>
            <a:bodyPr wrap="none" rtlCol="0">
              <a:spAutoFit/>
            </a:bodyPr>
            <a:lstStyle/>
            <a:p>
              <a:r>
                <a:rPr lang="en-US" sz="1600" dirty="0" err="1" smtClean="0"/>
                <a:t>int</a:t>
              </a:r>
              <a:r>
                <a:rPr lang="en-US" sz="1600" dirty="0" smtClean="0"/>
                <a:t> x:=0</a:t>
              </a:r>
              <a:endParaRPr lang="en-US" sz="1600" dirty="0"/>
            </a:p>
          </p:txBody>
        </p:sp>
        <p:cxnSp>
          <p:nvCxnSpPr>
            <p:cNvPr id="48" name="Straight Arrow Connector 47"/>
            <p:cNvCxnSpPr/>
            <p:nvPr/>
          </p:nvCxnSpPr>
          <p:spPr>
            <a:xfrm>
              <a:off x="2514600" y="26670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971800" y="1600200"/>
              <a:ext cx="1050800" cy="338554"/>
            </a:xfrm>
            <a:prstGeom prst="rect">
              <a:avLst/>
            </a:prstGeom>
            <a:noFill/>
          </p:spPr>
          <p:txBody>
            <a:bodyPr wrap="none" rtlCol="0">
              <a:spAutoFit/>
            </a:bodyPr>
            <a:lstStyle/>
            <a:p>
              <a:r>
                <a:rPr lang="en-US" sz="1600" dirty="0" smtClean="0"/>
                <a:t>(press=0)?</a:t>
              </a:r>
              <a:endParaRPr lang="en-US" sz="1600" dirty="0"/>
            </a:p>
          </p:txBody>
        </p:sp>
        <p:sp>
          <p:nvSpPr>
            <p:cNvPr id="51" name="TextBox 50"/>
            <p:cNvSpPr txBox="1"/>
            <p:nvPr/>
          </p:nvSpPr>
          <p:spPr>
            <a:xfrm>
              <a:off x="4419600" y="2057400"/>
              <a:ext cx="1097288" cy="338554"/>
            </a:xfrm>
            <a:prstGeom prst="rect">
              <a:avLst/>
            </a:prstGeom>
            <a:noFill/>
          </p:spPr>
          <p:txBody>
            <a:bodyPr wrap="none" rtlCol="0">
              <a:spAutoFit/>
            </a:bodyPr>
            <a:lstStyle/>
            <a:p>
              <a:r>
                <a:rPr lang="en-US" sz="1600" dirty="0" smtClean="0"/>
                <a:t>(press=1) ?</a:t>
              </a:r>
              <a:endParaRPr lang="en-US" sz="1600" dirty="0"/>
            </a:p>
          </p:txBody>
        </p:sp>
        <p:sp>
          <p:nvSpPr>
            <p:cNvPr id="52" name="TextBox 51"/>
            <p:cNvSpPr txBox="1"/>
            <p:nvPr/>
          </p:nvSpPr>
          <p:spPr>
            <a:xfrm>
              <a:off x="6019800" y="1295400"/>
              <a:ext cx="1895071" cy="584775"/>
            </a:xfrm>
            <a:prstGeom prst="rect">
              <a:avLst/>
            </a:prstGeom>
            <a:noFill/>
          </p:spPr>
          <p:txBody>
            <a:bodyPr wrap="none" rtlCol="0">
              <a:spAutoFit/>
            </a:bodyPr>
            <a:lstStyle/>
            <a:p>
              <a:r>
                <a:rPr lang="en-US" sz="1600" dirty="0" smtClean="0"/>
                <a:t>( press=0 &amp; </a:t>
              </a:r>
              <a:r>
                <a:rPr lang="en-US" sz="1600" dirty="0" smtClean="0">
                  <a:solidFill>
                    <a:srgbClr val="C00000"/>
                  </a:solidFill>
                </a:rPr>
                <a:t>x&lt;=10 </a:t>
              </a:r>
              <a:r>
                <a:rPr lang="en-US" sz="1600" dirty="0" smtClean="0"/>
                <a:t>)</a:t>
              </a:r>
              <a:r>
                <a:rPr lang="en-US" sz="1600" dirty="0" smtClean="0">
                  <a:solidFill>
                    <a:srgbClr val="C00000"/>
                  </a:solidFill>
                </a:rPr>
                <a:t> </a:t>
              </a:r>
            </a:p>
            <a:p>
              <a:r>
                <a:rPr lang="en-US" sz="1600" dirty="0" smtClean="0">
                  <a:sym typeface="Wingdings" pitchFamily="2" charset="2"/>
                </a:rPr>
                <a:t>	 x:=x+1</a:t>
              </a:r>
              <a:endParaRPr lang="en-US" sz="1600" dirty="0"/>
            </a:p>
          </p:txBody>
        </p:sp>
        <p:sp>
          <p:nvSpPr>
            <p:cNvPr id="53" name="TextBox 52"/>
            <p:cNvSpPr txBox="1"/>
            <p:nvPr/>
          </p:nvSpPr>
          <p:spPr>
            <a:xfrm>
              <a:off x="4267200" y="2971800"/>
              <a:ext cx="1784976" cy="584775"/>
            </a:xfrm>
            <a:prstGeom prst="rect">
              <a:avLst/>
            </a:prstGeom>
            <a:noFill/>
          </p:spPr>
          <p:txBody>
            <a:bodyPr wrap="none" rtlCol="0">
              <a:spAutoFit/>
            </a:bodyPr>
            <a:lstStyle/>
            <a:p>
              <a:r>
                <a:rPr lang="en-US" sz="1600" dirty="0" smtClean="0"/>
                <a:t>( press=1 | x&gt;=10 ) </a:t>
              </a:r>
            </a:p>
            <a:p>
              <a:r>
                <a:rPr lang="en-US" sz="1600" dirty="0" smtClean="0">
                  <a:sym typeface="Wingdings" pitchFamily="2" charset="2"/>
                </a:rPr>
                <a:t>	 x:=0</a:t>
              </a:r>
              <a:endParaRPr lang="en-US" sz="1600" dirty="0"/>
            </a:p>
          </p:txBody>
        </p:sp>
      </p:grpSp>
      <p:grpSp>
        <p:nvGrpSpPr>
          <p:cNvPr id="35" name="Group 34"/>
          <p:cNvGrpSpPr/>
          <p:nvPr/>
        </p:nvGrpSpPr>
        <p:grpSpPr>
          <a:xfrm>
            <a:off x="0" y="6142038"/>
            <a:ext cx="9144000" cy="715962"/>
            <a:chOff x="0" y="6142038"/>
            <a:chExt cx="9144000" cy="715962"/>
          </a:xfrm>
        </p:grpSpPr>
        <p:pic>
          <p:nvPicPr>
            <p:cNvPr id="3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0" name="Object 2"/>
            <p:cNvGraphicFramePr>
              <a:graphicFrameLocks noChangeAspect="1"/>
            </p:cNvGraphicFramePr>
            <p:nvPr/>
          </p:nvGraphicFramePr>
          <p:xfrm>
            <a:off x="8653463" y="6163469"/>
            <a:ext cx="490537" cy="673100"/>
          </p:xfrm>
          <a:graphic>
            <a:graphicData uri="http://schemas.openxmlformats.org/presentationml/2006/ole">
              <p:oleObj spid="_x0000_s23555" name="Acrobat Document" r:id="rId4" imgW="4790808" imgH="6162472" progId="AcroExch.Document.7">
                <p:embed/>
              </p:oleObj>
            </a:graphicData>
          </a:graphic>
        </p:graphicFrame>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Finite-State Components</a:t>
            </a:r>
            <a:endParaRPr lang="en-US" sz="2800" dirty="0">
              <a:solidFill>
                <a:srgbClr val="C00000"/>
              </a:solidFill>
              <a:latin typeface="Comic Sans MS" pitchFamily="66" charset="0"/>
              <a:cs typeface="Times New Roman" pitchFamily="18" charset="0"/>
            </a:endParaRPr>
          </a:p>
        </p:txBody>
      </p:sp>
      <p:grpSp>
        <p:nvGrpSpPr>
          <p:cNvPr id="3" name="Group 40"/>
          <p:cNvGrpSpPr/>
          <p:nvPr/>
        </p:nvGrpSpPr>
        <p:grpSpPr>
          <a:xfrm>
            <a:off x="304800" y="1371600"/>
            <a:ext cx="4469785" cy="1371600"/>
            <a:chOff x="2438400" y="1143000"/>
            <a:chExt cx="4469785" cy="1371600"/>
          </a:xfrm>
        </p:grpSpPr>
        <p:sp>
          <p:nvSpPr>
            <p:cNvPr id="9" name="Rectangle 8"/>
            <p:cNvSpPr/>
            <p:nvPr/>
          </p:nvSpPr>
          <p:spPr>
            <a:xfrm>
              <a:off x="3352800" y="16002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436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3352800" y="19050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338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60198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647357" cy="338554"/>
            </a:xfrm>
            <a:prstGeom prst="rect">
              <a:avLst/>
            </a:prstGeom>
            <a:noFill/>
          </p:spPr>
          <p:txBody>
            <a:bodyPr wrap="none" rtlCol="0">
              <a:spAutoFit/>
            </a:bodyPr>
            <a:lstStyle/>
            <a:p>
              <a:r>
                <a:rPr lang="en-US" sz="1600" dirty="0" smtClean="0"/>
                <a:t>Delay</a:t>
              </a:r>
              <a:endParaRPr lang="en-US" sz="1600" dirty="0"/>
            </a:p>
          </p:txBody>
        </p:sp>
      </p:grpSp>
      <p:grpSp>
        <p:nvGrpSpPr>
          <p:cNvPr id="4"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finite-state if all its variables range over finite types</a:t>
            </a:r>
          </a:p>
          <a:p>
            <a:pPr marL="800100" lvl="1" indent="-342900">
              <a:spcBef>
                <a:spcPct val="20000"/>
              </a:spcBef>
              <a:buFont typeface="Wingdings" pitchFamily="2" charset="2"/>
              <a:buChar char="§"/>
            </a:pPr>
            <a:r>
              <a:rPr lang="en-US" sz="2000" dirty="0" smtClean="0">
                <a:latin typeface="Comic Sans MS" pitchFamily="66" charset="0"/>
              </a:rPr>
              <a:t>Finite types: </a:t>
            </a:r>
            <a:r>
              <a:rPr lang="en-US" sz="2000" dirty="0" err="1" smtClean="0">
                <a:latin typeface="Comic Sans MS" pitchFamily="66" charset="0"/>
              </a:rPr>
              <a:t>bool</a:t>
            </a:r>
            <a:r>
              <a:rPr lang="en-US" sz="2000" dirty="0" smtClean="0">
                <a:latin typeface="Comic Sans MS" pitchFamily="66" charset="0"/>
              </a:rPr>
              <a:t>, enumerated types (e.g. {on, off}), </a:t>
            </a:r>
            <a:r>
              <a:rPr lang="en-US" sz="2000" dirty="0" err="1" smtClean="0">
                <a:latin typeface="Comic Sans MS" pitchFamily="66" charset="0"/>
              </a:rPr>
              <a:t>int</a:t>
            </a:r>
            <a:r>
              <a:rPr lang="en-US" sz="2000" dirty="0" smtClean="0">
                <a:latin typeface="Comic Sans MS" pitchFamily="66" charset="0"/>
              </a:rPr>
              <a:t>[-5..5]</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finite-state,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30" name="Group 29"/>
          <p:cNvGrpSpPr/>
          <p:nvPr/>
        </p:nvGrpSpPr>
        <p:grpSpPr>
          <a:xfrm>
            <a:off x="0" y="6142038"/>
            <a:ext cx="9144000" cy="715962"/>
            <a:chOff x="0" y="6142038"/>
            <a:chExt cx="9144000" cy="715962"/>
          </a:xfrm>
        </p:grpSpPr>
        <p:pic>
          <p:nvPicPr>
            <p:cNvPr id="4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4" name="Object 2"/>
            <p:cNvGraphicFramePr>
              <a:graphicFrameLocks noChangeAspect="1"/>
            </p:cNvGraphicFramePr>
            <p:nvPr/>
          </p:nvGraphicFramePr>
          <p:xfrm>
            <a:off x="8653463" y="6163469"/>
            <a:ext cx="490537" cy="673100"/>
          </p:xfrm>
          <a:graphic>
            <a:graphicData uri="http://schemas.openxmlformats.org/presentationml/2006/ole">
              <p:oleObj spid="_x0000_s41987"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Mealy Machines (for Finite-state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334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28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8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2743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48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048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5410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2743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3" name="Group 63"/>
          <p:cNvGrpSpPr/>
          <p:nvPr/>
        </p:nvGrpSpPr>
        <p:grpSpPr>
          <a:xfrm>
            <a:off x="2209800" y="3276600"/>
            <a:ext cx="3276600" cy="1557754"/>
            <a:chOff x="2209800" y="3276600"/>
            <a:chExt cx="3276600" cy="1557754"/>
          </a:xfrm>
        </p:grpSpPr>
        <p:cxnSp>
          <p:nvCxnSpPr>
            <p:cNvPr id="28" name="Straight Arrow Connector 27"/>
            <p:cNvCxnSpPr/>
            <p:nvPr/>
          </p:nvCxnSpPr>
          <p:spPr>
            <a:xfrm>
              <a:off x="3505200" y="4114800"/>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14"/>
            <p:cNvGrpSpPr/>
            <p:nvPr/>
          </p:nvGrpSpPr>
          <p:grpSpPr>
            <a:xfrm>
              <a:off x="2743200" y="3962400"/>
              <a:ext cx="838200" cy="762000"/>
              <a:chOff x="2057400" y="2819400"/>
              <a:chExt cx="838200" cy="762000"/>
            </a:xfrm>
          </p:grpSpPr>
          <p:sp>
            <p:nvSpPr>
              <p:cNvPr id="59" name="Oval 58"/>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286000" y="3048000"/>
                <a:ext cx="304800" cy="369332"/>
              </a:xfrm>
              <a:prstGeom prst="rect">
                <a:avLst/>
              </a:prstGeom>
              <a:noFill/>
            </p:spPr>
            <p:txBody>
              <a:bodyPr wrap="square" rtlCol="0">
                <a:spAutoFit/>
              </a:bodyPr>
              <a:lstStyle/>
              <a:p>
                <a:r>
                  <a:rPr lang="en-US" dirty="0" smtClean="0"/>
                  <a:t>0</a:t>
                </a:r>
                <a:endParaRPr lang="en-US" dirty="0"/>
              </a:p>
            </p:txBody>
          </p:sp>
        </p:grpSp>
        <p:grpSp>
          <p:nvGrpSpPr>
            <p:cNvPr id="5" name="Group 15"/>
            <p:cNvGrpSpPr/>
            <p:nvPr/>
          </p:nvGrpSpPr>
          <p:grpSpPr>
            <a:xfrm>
              <a:off x="4648200" y="3962400"/>
              <a:ext cx="838200" cy="762000"/>
              <a:chOff x="762000" y="2819400"/>
              <a:chExt cx="838200" cy="762000"/>
            </a:xfrm>
          </p:grpSpPr>
          <p:sp>
            <p:nvSpPr>
              <p:cNvPr id="57" name="Oval 56"/>
              <p:cNvSpPr/>
              <p:nvPr/>
            </p:nvSpPr>
            <p:spPr>
              <a:xfrm>
                <a:off x="7620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990600" y="3048000"/>
                <a:ext cx="304800" cy="369332"/>
              </a:xfrm>
              <a:prstGeom prst="rect">
                <a:avLst/>
              </a:prstGeom>
              <a:noFill/>
            </p:spPr>
            <p:txBody>
              <a:bodyPr wrap="square" rtlCol="0">
                <a:spAutoFit/>
              </a:bodyPr>
              <a:lstStyle/>
              <a:p>
                <a:r>
                  <a:rPr lang="en-US" dirty="0" smtClean="0"/>
                  <a:t>1</a:t>
                </a:r>
                <a:endParaRPr lang="en-US" dirty="0"/>
              </a:p>
            </p:txBody>
          </p:sp>
        </p:grpSp>
        <p:cxnSp>
          <p:nvCxnSpPr>
            <p:cNvPr id="41" name="Straight Arrow Connector 40"/>
            <p:cNvCxnSpPr/>
            <p:nvPr/>
          </p:nvCxnSpPr>
          <p:spPr>
            <a:xfrm flipH="1">
              <a:off x="3505200" y="44958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6" name="Group 41"/>
            <p:cNvGrpSpPr/>
            <p:nvPr/>
          </p:nvGrpSpPr>
          <p:grpSpPr>
            <a:xfrm>
              <a:off x="2895600" y="36576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7" name="Group 42"/>
            <p:cNvGrpSpPr/>
            <p:nvPr/>
          </p:nvGrpSpPr>
          <p:grpSpPr>
            <a:xfrm>
              <a:off x="4724400" y="36576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209800" y="43434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895600" y="3276600"/>
              <a:ext cx="564578" cy="338554"/>
            </a:xfrm>
            <a:prstGeom prst="rect">
              <a:avLst/>
            </a:prstGeom>
            <a:noFill/>
          </p:spPr>
          <p:txBody>
            <a:bodyPr wrap="none" rtlCol="0">
              <a:spAutoFit/>
            </a:bodyPr>
            <a:lstStyle/>
            <a:p>
              <a:r>
                <a:rPr lang="en-US" sz="1600" dirty="0" smtClean="0"/>
                <a:t>0 / 0</a:t>
              </a:r>
              <a:endParaRPr lang="en-US" sz="1600" dirty="0"/>
            </a:p>
          </p:txBody>
        </p:sp>
        <p:sp>
          <p:nvSpPr>
            <p:cNvPr id="48" name="TextBox 47"/>
            <p:cNvSpPr txBox="1"/>
            <p:nvPr/>
          </p:nvSpPr>
          <p:spPr>
            <a:xfrm>
              <a:off x="3886200" y="3733800"/>
              <a:ext cx="564578" cy="338554"/>
            </a:xfrm>
            <a:prstGeom prst="rect">
              <a:avLst/>
            </a:prstGeom>
            <a:noFill/>
          </p:spPr>
          <p:txBody>
            <a:bodyPr wrap="none" rtlCol="0">
              <a:spAutoFit/>
            </a:bodyPr>
            <a:lstStyle/>
            <a:p>
              <a:r>
                <a:rPr lang="en-US" sz="1600" dirty="0" smtClean="0"/>
                <a:t>1 / 0</a:t>
              </a:r>
              <a:endParaRPr lang="en-US" sz="1600" dirty="0"/>
            </a:p>
          </p:txBody>
        </p:sp>
        <p:sp>
          <p:nvSpPr>
            <p:cNvPr id="49" name="TextBox 48"/>
            <p:cNvSpPr txBox="1"/>
            <p:nvPr/>
          </p:nvSpPr>
          <p:spPr>
            <a:xfrm>
              <a:off x="4724400" y="3276600"/>
              <a:ext cx="564578" cy="338554"/>
            </a:xfrm>
            <a:prstGeom prst="rect">
              <a:avLst/>
            </a:prstGeom>
            <a:noFill/>
          </p:spPr>
          <p:txBody>
            <a:bodyPr wrap="none" rtlCol="0">
              <a:spAutoFit/>
            </a:bodyPr>
            <a:lstStyle/>
            <a:p>
              <a:r>
                <a:rPr lang="en-US" sz="1600" dirty="0" smtClean="0"/>
                <a:t>1 / 1</a:t>
              </a:r>
            </a:p>
          </p:txBody>
        </p:sp>
        <p:sp>
          <p:nvSpPr>
            <p:cNvPr id="50" name="TextBox 49"/>
            <p:cNvSpPr txBox="1"/>
            <p:nvPr/>
          </p:nvSpPr>
          <p:spPr>
            <a:xfrm>
              <a:off x="3810000" y="4495800"/>
              <a:ext cx="564578" cy="338554"/>
            </a:xfrm>
            <a:prstGeom prst="rect">
              <a:avLst/>
            </a:prstGeom>
            <a:noFill/>
          </p:spPr>
          <p:txBody>
            <a:bodyPr wrap="none" rtlCol="0">
              <a:spAutoFit/>
            </a:bodyPr>
            <a:lstStyle/>
            <a:p>
              <a:r>
                <a:rPr lang="en-US" sz="1600" dirty="0" smtClean="0"/>
                <a:t>0 / 1</a:t>
              </a:r>
            </a:p>
          </p:txBody>
        </p:sp>
      </p:grpSp>
      <p:sp>
        <p:nvSpPr>
          <p:cNvPr id="65" name="Content Placeholder 3"/>
          <p:cNvSpPr txBox="1">
            <a:spLocks/>
          </p:cNvSpPr>
          <p:nvPr/>
        </p:nvSpPr>
        <p:spPr>
          <a:xfrm>
            <a:off x="228600" y="5257800"/>
            <a:ext cx="8686800" cy="685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Finite-state components are amenable to exact, algorithmic analysis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43" name="Group 42"/>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61" name="Object 2"/>
            <p:cNvGraphicFramePr>
              <a:graphicFrameLocks noChangeAspect="1"/>
            </p:cNvGraphicFramePr>
            <p:nvPr/>
          </p:nvGraphicFramePr>
          <p:xfrm>
            <a:off x="8653463" y="6163469"/>
            <a:ext cx="490537" cy="673100"/>
          </p:xfrm>
          <a:graphic>
            <a:graphicData uri="http://schemas.openxmlformats.org/presentationml/2006/ole">
              <p:oleObj spid="_x0000_s43011"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Is it finite-state?</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3810000" y="2667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5800" y="1447800"/>
            <a:ext cx="1586203" cy="338554"/>
          </a:xfrm>
          <a:prstGeom prst="rect">
            <a:avLst/>
          </a:prstGeom>
          <a:noFill/>
        </p:spPr>
        <p:txBody>
          <a:bodyPr wrap="none" rtlCol="0">
            <a:spAutoFit/>
          </a:bodyPr>
          <a:lstStyle/>
          <a:p>
            <a:r>
              <a:rPr lang="en-US" sz="1600" dirty="0" smtClean="0"/>
              <a:t>Input: </a:t>
            </a:r>
            <a:r>
              <a:rPr lang="en-US" sz="1600" dirty="0" err="1" smtClean="0"/>
              <a:t>bool</a:t>
            </a:r>
            <a:r>
              <a:rPr lang="en-US" sz="1600" dirty="0" smtClean="0"/>
              <a:t> press</a:t>
            </a:r>
            <a:endParaRPr lang="en-US" sz="1600" dirty="0"/>
          </a:p>
        </p:txBody>
      </p:sp>
      <p:grpSp>
        <p:nvGrpSpPr>
          <p:cNvPr id="3" name="Group 14"/>
          <p:cNvGrpSpPr/>
          <p:nvPr/>
        </p:nvGrpSpPr>
        <p:grpSpPr>
          <a:xfrm>
            <a:off x="3048000" y="2514600"/>
            <a:ext cx="838200" cy="762000"/>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09800" y="2971800"/>
              <a:ext cx="533400" cy="369332"/>
            </a:xfrm>
            <a:prstGeom prst="rect">
              <a:avLst/>
            </a:prstGeom>
            <a:noFill/>
          </p:spPr>
          <p:txBody>
            <a:bodyPr wrap="square" rtlCol="0">
              <a:spAutoFit/>
            </a:bodyPr>
            <a:lstStyle/>
            <a:p>
              <a:r>
                <a:rPr lang="en-US" dirty="0" smtClean="0"/>
                <a:t>off</a:t>
              </a:r>
              <a:endParaRPr lang="en-US" dirty="0"/>
            </a:p>
          </p:txBody>
        </p:sp>
      </p:grpSp>
      <p:grpSp>
        <p:nvGrpSpPr>
          <p:cNvPr id="4" name="Group 15"/>
          <p:cNvGrpSpPr/>
          <p:nvPr/>
        </p:nvGrpSpPr>
        <p:grpSpPr>
          <a:xfrm>
            <a:off x="6248400" y="2514600"/>
            <a:ext cx="838200" cy="762000"/>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09800" y="2971800"/>
              <a:ext cx="533400" cy="369332"/>
            </a:xfrm>
            <a:prstGeom prst="rect">
              <a:avLst/>
            </a:prstGeom>
            <a:noFill/>
          </p:spPr>
          <p:txBody>
            <a:bodyPr wrap="square" rtlCol="0">
              <a:spAutoFit/>
            </a:bodyPr>
            <a:lstStyle/>
            <a:p>
              <a:r>
                <a:rPr lang="en-US" dirty="0" smtClean="0"/>
                <a:t>on</a:t>
              </a:r>
              <a:endParaRPr lang="en-US" dirty="0"/>
            </a:p>
          </p:txBody>
        </p:sp>
      </p:grpSp>
      <p:cxnSp>
        <p:nvCxnSpPr>
          <p:cNvPr id="20" name="Straight Arrow Connector 19"/>
          <p:cNvCxnSpPr/>
          <p:nvPr/>
        </p:nvCxnSpPr>
        <p:spPr>
          <a:xfrm flipH="1" flipV="1">
            <a:off x="3810000" y="3048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3200400" y="2209800"/>
            <a:ext cx="533400" cy="304800"/>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6" name="Group 42"/>
          <p:cNvGrpSpPr/>
          <p:nvPr/>
        </p:nvGrpSpPr>
        <p:grpSpPr>
          <a:xfrm>
            <a:off x="6400800" y="2209800"/>
            <a:ext cx="533400" cy="304800"/>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057400" y="2514600"/>
            <a:ext cx="801501" cy="338554"/>
          </a:xfrm>
          <a:prstGeom prst="rect">
            <a:avLst/>
          </a:prstGeom>
          <a:noFill/>
        </p:spPr>
        <p:txBody>
          <a:bodyPr wrap="none" rtlCol="0">
            <a:spAutoFit/>
          </a:bodyPr>
          <a:lstStyle/>
          <a:p>
            <a:r>
              <a:rPr lang="en-US" sz="1600" dirty="0" err="1" smtClean="0"/>
              <a:t>int</a:t>
            </a:r>
            <a:r>
              <a:rPr lang="en-US" sz="1600" dirty="0" smtClean="0"/>
              <a:t> x:=0</a:t>
            </a:r>
            <a:endParaRPr lang="en-US" sz="1600" dirty="0"/>
          </a:p>
        </p:txBody>
      </p:sp>
      <p:cxnSp>
        <p:nvCxnSpPr>
          <p:cNvPr id="48" name="Straight Arrow Connector 47"/>
          <p:cNvCxnSpPr/>
          <p:nvPr/>
        </p:nvCxnSpPr>
        <p:spPr>
          <a:xfrm>
            <a:off x="2514600" y="2895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971800" y="1828800"/>
            <a:ext cx="1097288" cy="338554"/>
          </a:xfrm>
          <a:prstGeom prst="rect">
            <a:avLst/>
          </a:prstGeom>
          <a:noFill/>
        </p:spPr>
        <p:txBody>
          <a:bodyPr wrap="none" rtlCol="0">
            <a:spAutoFit/>
          </a:bodyPr>
          <a:lstStyle/>
          <a:p>
            <a:r>
              <a:rPr lang="en-US" sz="1600" dirty="0" smtClean="0"/>
              <a:t>(press=0) ?</a:t>
            </a:r>
            <a:endParaRPr lang="en-US" sz="1600" dirty="0"/>
          </a:p>
        </p:txBody>
      </p:sp>
      <p:sp>
        <p:nvSpPr>
          <p:cNvPr id="51" name="TextBox 50"/>
          <p:cNvSpPr txBox="1"/>
          <p:nvPr/>
        </p:nvSpPr>
        <p:spPr>
          <a:xfrm>
            <a:off x="4419600" y="2286000"/>
            <a:ext cx="1097288" cy="338554"/>
          </a:xfrm>
          <a:prstGeom prst="rect">
            <a:avLst/>
          </a:prstGeom>
          <a:noFill/>
        </p:spPr>
        <p:txBody>
          <a:bodyPr wrap="none" rtlCol="0">
            <a:spAutoFit/>
          </a:bodyPr>
          <a:lstStyle/>
          <a:p>
            <a:r>
              <a:rPr lang="en-US" sz="1600" dirty="0" smtClean="0"/>
              <a:t>(press=1) ?</a:t>
            </a:r>
            <a:endParaRPr lang="en-US" sz="1600" dirty="0"/>
          </a:p>
        </p:txBody>
      </p:sp>
      <p:sp>
        <p:nvSpPr>
          <p:cNvPr id="52" name="TextBox 51"/>
          <p:cNvSpPr txBox="1"/>
          <p:nvPr/>
        </p:nvSpPr>
        <p:spPr>
          <a:xfrm>
            <a:off x="6019800" y="1524000"/>
            <a:ext cx="1895071" cy="584775"/>
          </a:xfrm>
          <a:prstGeom prst="rect">
            <a:avLst/>
          </a:prstGeom>
          <a:noFill/>
        </p:spPr>
        <p:txBody>
          <a:bodyPr wrap="none" rtlCol="0">
            <a:spAutoFit/>
          </a:bodyPr>
          <a:lstStyle/>
          <a:p>
            <a:r>
              <a:rPr lang="en-US" sz="1600" dirty="0" smtClean="0"/>
              <a:t>(press=0 &amp; x&lt;10)</a:t>
            </a:r>
          </a:p>
          <a:p>
            <a:r>
              <a:rPr lang="en-US" sz="1600" dirty="0" smtClean="0">
                <a:sym typeface="Wingdings" pitchFamily="2" charset="2"/>
              </a:rPr>
              <a:t>	 x:=x+1</a:t>
            </a:r>
            <a:endParaRPr lang="en-US" sz="1600" dirty="0"/>
          </a:p>
        </p:txBody>
      </p:sp>
      <p:sp>
        <p:nvSpPr>
          <p:cNvPr id="53" name="TextBox 52"/>
          <p:cNvSpPr txBox="1"/>
          <p:nvPr/>
        </p:nvSpPr>
        <p:spPr>
          <a:xfrm>
            <a:off x="4267200" y="3200400"/>
            <a:ext cx="1692002" cy="584775"/>
          </a:xfrm>
          <a:prstGeom prst="rect">
            <a:avLst/>
          </a:prstGeom>
          <a:noFill/>
        </p:spPr>
        <p:txBody>
          <a:bodyPr wrap="none" rtlCol="0">
            <a:spAutoFit/>
          </a:bodyPr>
          <a:lstStyle/>
          <a:p>
            <a:r>
              <a:rPr lang="en-US" sz="1600" dirty="0" smtClean="0"/>
              <a:t>(press=1 | x&gt;=10) </a:t>
            </a:r>
          </a:p>
          <a:p>
            <a:r>
              <a:rPr lang="en-US" sz="1600" dirty="0" smtClean="0">
                <a:sym typeface="Wingdings" pitchFamily="2" charset="2"/>
              </a:rPr>
              <a:t> 	 x:=0</a:t>
            </a:r>
            <a:endParaRPr lang="en-US" sz="1600" dirty="0"/>
          </a:p>
        </p:txBody>
      </p:sp>
      <p:sp>
        <p:nvSpPr>
          <p:cNvPr id="34" name="TextBox 33"/>
          <p:cNvSpPr txBox="1"/>
          <p:nvPr/>
        </p:nvSpPr>
        <p:spPr>
          <a:xfrm>
            <a:off x="1600200" y="2971800"/>
            <a:ext cx="1336904" cy="338554"/>
          </a:xfrm>
          <a:prstGeom prst="rect">
            <a:avLst/>
          </a:prstGeom>
          <a:noFill/>
        </p:spPr>
        <p:txBody>
          <a:bodyPr wrap="none" rtlCol="0">
            <a:spAutoFit/>
          </a:bodyPr>
          <a:lstStyle/>
          <a:p>
            <a:r>
              <a:rPr lang="en-US" sz="1600" dirty="0" err="1" smtClean="0"/>
              <a:t>int</a:t>
            </a:r>
            <a:r>
              <a:rPr lang="en-US" sz="1600" dirty="0" smtClean="0"/>
              <a:t>[0,10]  x:=0</a:t>
            </a:r>
            <a:endParaRPr lang="en-US" sz="1600" dirty="0"/>
          </a:p>
        </p:txBody>
      </p:sp>
      <p:cxnSp>
        <p:nvCxnSpPr>
          <p:cNvPr id="36" name="Straight Connector 35"/>
          <p:cNvCxnSpPr/>
          <p:nvPr/>
        </p:nvCxnSpPr>
        <p:spPr>
          <a:xfrm>
            <a:off x="1828800" y="2667000"/>
            <a:ext cx="106680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1" name="Object 2"/>
            <p:cNvGraphicFramePr>
              <a:graphicFrameLocks noChangeAspect="1"/>
            </p:cNvGraphicFramePr>
            <p:nvPr/>
          </p:nvGraphicFramePr>
          <p:xfrm>
            <a:off x="8653463" y="6163469"/>
            <a:ext cx="490537" cy="673100"/>
          </p:xfrm>
          <a:graphic>
            <a:graphicData uri="http://schemas.openxmlformats.org/presentationml/2006/ole">
              <p:oleObj spid="_x0000_s44035"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Functional </a:t>
            </a:r>
            <a:r>
              <a:rPr lang="en-US" sz="2800" dirty="0" err="1" smtClean="0">
                <a:solidFill>
                  <a:srgbClr val="C00000"/>
                </a:solidFill>
                <a:latin typeface="Comic Sans MS" pitchFamily="66" charset="0"/>
                <a:cs typeface="Times New Roman" pitchFamily="18" charset="0"/>
              </a:rPr>
              <a:t>vs</a:t>
            </a:r>
            <a:r>
              <a:rPr lang="en-US" sz="2800" dirty="0" smtClean="0">
                <a:solidFill>
                  <a:srgbClr val="C00000"/>
                </a:solidFill>
                <a:latin typeface="Comic Sans MS" pitchFamily="66" charset="0"/>
                <a:cs typeface="Times New Roman" pitchFamily="18" charset="0"/>
              </a:rPr>
              <a:t> Reactive Computation</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457200" y="1219200"/>
            <a:ext cx="8686800" cy="4906963"/>
          </a:xfrm>
        </p:spPr>
        <p:txBody>
          <a:bodyPr>
            <a:normAutofit/>
          </a:bodyPr>
          <a:lstStyle/>
          <a:p>
            <a:pPr>
              <a:buFont typeface="Wingdings" pitchFamily="2" charset="2"/>
              <a:buChar char="q"/>
            </a:pPr>
            <a:r>
              <a:rPr lang="en-US" sz="2200" dirty="0" smtClean="0">
                <a:latin typeface="Comic Sans MS" pitchFamily="66" charset="0"/>
              </a:rPr>
              <a:t>Classical model of computation: Functional</a:t>
            </a:r>
          </a:p>
          <a:p>
            <a:pPr lvl="1">
              <a:buFont typeface="Wingdings" pitchFamily="2" charset="2"/>
              <a:buChar char="§"/>
            </a:pPr>
            <a:r>
              <a:rPr lang="en-US" sz="1800" dirty="0" smtClean="0">
                <a:latin typeface="Comic Sans MS" pitchFamily="66" charset="0"/>
              </a:rPr>
              <a:t>Given inputs, a program produces outputs</a:t>
            </a:r>
          </a:p>
          <a:p>
            <a:pPr lvl="1">
              <a:buFont typeface="Wingdings" pitchFamily="2" charset="2"/>
              <a:buChar char="§"/>
            </a:pPr>
            <a:r>
              <a:rPr lang="en-US" sz="1800" dirty="0" smtClean="0">
                <a:latin typeface="Comic Sans MS" pitchFamily="66" charset="0"/>
              </a:rPr>
              <a:t>Desired functionality described by a mathematical function</a:t>
            </a:r>
          </a:p>
          <a:p>
            <a:pPr lvl="1">
              <a:buFont typeface="Wingdings" pitchFamily="2" charset="2"/>
              <a:buChar char="§"/>
            </a:pPr>
            <a:r>
              <a:rPr lang="en-US" sz="1800" dirty="0" smtClean="0">
                <a:latin typeface="Comic Sans MS" pitchFamily="66" charset="0"/>
              </a:rPr>
              <a:t>Example: Sorting of names, Shortest paths in a weighted graph</a:t>
            </a:r>
          </a:p>
          <a:p>
            <a:pPr lvl="1">
              <a:buFont typeface="Wingdings" pitchFamily="2" charset="2"/>
              <a:buChar char="§"/>
            </a:pPr>
            <a:r>
              <a:rPr lang="en-US" sz="1800" dirty="0" smtClean="0">
                <a:latin typeface="Comic Sans MS" pitchFamily="66" charset="0"/>
              </a:rPr>
              <a:t>Theory of computation provides foundation for this</a:t>
            </a:r>
          </a:p>
          <a:p>
            <a:pPr lvl="1">
              <a:buFont typeface="Wingdings" pitchFamily="2" charset="2"/>
              <a:buChar char="§"/>
            </a:pPr>
            <a:r>
              <a:rPr lang="en-US" sz="1800" dirty="0" smtClean="0">
                <a:latin typeface="Comic Sans MS" pitchFamily="66" charset="0"/>
              </a:rPr>
              <a:t>Canonical model: Turing machines</a:t>
            </a:r>
          </a:p>
          <a:p>
            <a:pPr lvl="1">
              <a:buFont typeface="Wingdings" pitchFamily="2" charset="2"/>
              <a:buChar char="§"/>
            </a:pPr>
            <a:endParaRPr lang="en-US" sz="1800" dirty="0" smtClean="0">
              <a:latin typeface="Comic Sans MS" pitchFamily="66" charset="0"/>
            </a:endParaRPr>
          </a:p>
          <a:p>
            <a:pPr lvl="1">
              <a:buFont typeface="Wingdings" pitchFamily="2" charset="2"/>
              <a:buChar char="§"/>
            </a:pPr>
            <a:endParaRPr lang="en-US" sz="1800" dirty="0" smtClean="0">
              <a:latin typeface="Comic Sans MS" pitchFamily="66" charset="0"/>
            </a:endParaRPr>
          </a:p>
          <a:p>
            <a:pPr>
              <a:buFont typeface="Wingdings" pitchFamily="2" charset="2"/>
              <a:buChar char="q"/>
            </a:pPr>
            <a:r>
              <a:rPr lang="en-US" sz="2200" dirty="0" smtClean="0">
                <a:latin typeface="Comic Sans MS" pitchFamily="66" charset="0"/>
              </a:rPr>
              <a:t>Reactive</a:t>
            </a:r>
          </a:p>
          <a:p>
            <a:pPr lvl="1">
              <a:buFont typeface="Wingdings" pitchFamily="2" charset="2"/>
              <a:buChar char="§"/>
            </a:pPr>
            <a:r>
              <a:rPr lang="en-US" sz="2000" dirty="0" smtClean="0">
                <a:latin typeface="Comic Sans MS" pitchFamily="66" charset="0"/>
              </a:rPr>
              <a:t>System interacts with its environment via inputs and outputs in an ongoing manner</a:t>
            </a:r>
          </a:p>
          <a:p>
            <a:pPr lvl="1">
              <a:buFont typeface="Wingdings" pitchFamily="2" charset="2"/>
              <a:buChar char="§"/>
            </a:pPr>
            <a:r>
              <a:rPr lang="en-US" sz="2000" dirty="0" smtClean="0">
                <a:latin typeface="Comic Sans MS" pitchFamily="66" charset="0"/>
              </a:rPr>
              <a:t>Desired behaviors: which sequences of observed input/output interactions are acceptable?</a:t>
            </a:r>
          </a:p>
          <a:p>
            <a:pPr lvl="1">
              <a:buFont typeface="Wingdings" pitchFamily="2" charset="2"/>
              <a:buChar char="§"/>
            </a:pPr>
            <a:r>
              <a:rPr lang="en-US" sz="2000" dirty="0" smtClean="0">
                <a:latin typeface="Comic Sans MS" pitchFamily="66" charset="0"/>
              </a:rPr>
              <a:t>Example: Cruise controller in a car</a:t>
            </a:r>
          </a:p>
        </p:txBody>
      </p:sp>
      <p:pic>
        <p:nvPicPr>
          <p:cNvPr id="63492" name="Picture 4" descr="Alan Turing"/>
          <p:cNvPicPr>
            <a:picLocks noChangeAspect="1" noChangeArrowheads="1"/>
          </p:cNvPicPr>
          <p:nvPr/>
        </p:nvPicPr>
        <p:blipFill>
          <a:blip r:embed="rId3" cstate="print"/>
          <a:srcRect/>
          <a:stretch>
            <a:fillRect/>
          </a:stretch>
        </p:blipFill>
        <p:spPr bwMode="auto">
          <a:xfrm>
            <a:off x="7391400" y="2590800"/>
            <a:ext cx="1085110" cy="1367867"/>
          </a:xfrm>
          <a:prstGeom prst="rect">
            <a:avLst/>
          </a:prstGeom>
          <a:noFill/>
        </p:spPr>
      </p:pic>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39939" name="Acrobat Document" r:id="rId5"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4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Combinational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3"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combinational if it has no state variables</a:t>
            </a:r>
          </a:p>
          <a:p>
            <a:pPr marL="800100" lvl="1" indent="-342900">
              <a:spcBef>
                <a:spcPct val="20000"/>
              </a:spcBef>
              <a:buFont typeface="Wingdings" pitchFamily="2" charset="2"/>
              <a:buChar char="§"/>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combinational, but Delay is not</a:t>
            </a:r>
          </a:p>
          <a:p>
            <a:pPr marL="800100" lvl="1" indent="-342900">
              <a:spcBef>
                <a:spcPct val="20000"/>
              </a:spcBef>
              <a:buFont typeface="Wingdings" pitchFamily="2" charset="2"/>
              <a:buChar char="§"/>
            </a:pPr>
            <a:r>
              <a:rPr lang="en-US" sz="2000" noProof="0" dirty="0" smtClean="0">
                <a:latin typeface="Comic Sans MS" pitchFamily="66" charset="0"/>
              </a:rPr>
              <a:t>Hardware gates are combinational components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30" name="Group 29"/>
          <p:cNvGrpSpPr/>
          <p:nvPr/>
        </p:nvGrpSpPr>
        <p:grpSpPr>
          <a:xfrm>
            <a:off x="0" y="6142038"/>
            <a:ext cx="9144000" cy="715962"/>
            <a:chOff x="0" y="6142038"/>
            <a:chExt cx="9144000" cy="715962"/>
          </a:xfrm>
        </p:grpSpPr>
        <p:pic>
          <p:nvPicPr>
            <p:cNvPr id="4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4" name="Object 2"/>
            <p:cNvGraphicFramePr>
              <a:graphicFrameLocks noChangeAspect="1"/>
            </p:cNvGraphicFramePr>
            <p:nvPr/>
          </p:nvGraphicFramePr>
          <p:xfrm>
            <a:off x="8653463" y="6163469"/>
            <a:ext cx="490537" cy="673100"/>
          </p:xfrm>
          <a:graphic>
            <a:graphicData uri="http://schemas.openxmlformats.org/presentationml/2006/ole">
              <p:oleObj spid="_x0000_s45059"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Events</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152400" y="1219201"/>
            <a:ext cx="8991600" cy="4800599"/>
          </a:xfrm>
        </p:spPr>
        <p:txBody>
          <a:bodyPr>
            <a:noAutofit/>
          </a:bodyPr>
          <a:lstStyle/>
          <a:p>
            <a:pPr>
              <a:buFont typeface="Wingdings" pitchFamily="2" charset="2"/>
              <a:buChar char="q"/>
            </a:pPr>
            <a:r>
              <a:rPr lang="en-US" sz="2000" dirty="0" smtClean="0">
                <a:latin typeface="Comic Sans MS" pitchFamily="66" charset="0"/>
              </a:rPr>
              <a:t>Input/output variable can be of type </a:t>
            </a:r>
            <a:r>
              <a:rPr lang="en-US" sz="2000" dirty="0" smtClean="0">
                <a:solidFill>
                  <a:srgbClr val="C00000"/>
                </a:solidFill>
                <a:latin typeface="Comic Sans MS" pitchFamily="66" charset="0"/>
              </a:rPr>
              <a:t>event</a:t>
            </a:r>
          </a:p>
          <a:p>
            <a:pPr>
              <a:buFont typeface="Wingdings" pitchFamily="2" charset="2"/>
              <a:buChar char="q"/>
            </a:pPr>
            <a:r>
              <a:rPr lang="en-US" sz="2000" dirty="0" smtClean="0">
                <a:latin typeface="Comic Sans MS" pitchFamily="66" charset="0"/>
              </a:rPr>
              <a:t>An event can be absent, or present, in which case has a value</a:t>
            </a:r>
          </a:p>
          <a:p>
            <a:pPr lvl="1">
              <a:buFont typeface="Wingdings" pitchFamily="2" charset="2"/>
              <a:buChar char="§"/>
            </a:pPr>
            <a:r>
              <a:rPr lang="en-US" sz="1800" dirty="0" smtClean="0">
                <a:latin typeface="Comic Sans MS" pitchFamily="66" charset="0"/>
              </a:rPr>
              <a:t>event x means x ranges over {present,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bool</a:t>
            </a:r>
            <a:r>
              <a:rPr lang="en-US" sz="1800" dirty="0" smtClean="0">
                <a:latin typeface="Comic Sans MS" pitchFamily="66" charset="0"/>
              </a:rPr>
              <a:t>) x means x ranges over {0, 1,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nat</a:t>
            </a:r>
            <a:r>
              <a:rPr lang="en-US" sz="1800" dirty="0" smtClean="0">
                <a:latin typeface="Comic Sans MS" pitchFamily="66" charset="0"/>
              </a:rPr>
              <a:t>) x means x ranges over {absent, 0, 1, 2, …}</a:t>
            </a:r>
          </a:p>
          <a:p>
            <a:pPr>
              <a:buFont typeface="Wingdings" pitchFamily="2" charset="2"/>
              <a:buChar char="q"/>
            </a:pPr>
            <a:r>
              <a:rPr lang="en-US" sz="2000" dirty="0" smtClean="0">
                <a:latin typeface="Comic Sans MS" pitchFamily="66" charset="0"/>
              </a:rPr>
              <a:t>Syntax: x? means the test (x != absent)</a:t>
            </a:r>
          </a:p>
          <a:p>
            <a:pPr>
              <a:buFont typeface="Wingdings" pitchFamily="2" charset="2"/>
              <a:buChar char="q"/>
            </a:pPr>
            <a:r>
              <a:rPr lang="en-US" sz="2000" dirty="0" smtClean="0">
                <a:latin typeface="Comic Sans MS" pitchFamily="66" charset="0"/>
              </a:rPr>
              <a:t>Syntax: </a:t>
            </a:r>
            <a:r>
              <a:rPr lang="en-US" sz="2000" dirty="0" err="1" smtClean="0">
                <a:latin typeface="Comic Sans MS" pitchFamily="66" charset="0"/>
              </a:rPr>
              <a:t>x!v</a:t>
            </a:r>
            <a:r>
              <a:rPr lang="en-US" sz="2000" dirty="0" smtClean="0">
                <a:latin typeface="Comic Sans MS" pitchFamily="66" charset="0"/>
              </a:rPr>
              <a:t> means the assignment x := v</a:t>
            </a:r>
          </a:p>
          <a:p>
            <a:pPr>
              <a:buFont typeface="Wingdings" pitchFamily="2" charset="2"/>
              <a:buChar char="q"/>
            </a:pPr>
            <a:r>
              <a:rPr lang="en-US" sz="2000" dirty="0" smtClean="0">
                <a:latin typeface="Comic Sans MS" pitchFamily="66" charset="0"/>
              </a:rPr>
              <a:t>Event-based communication:</a:t>
            </a:r>
          </a:p>
          <a:p>
            <a:pPr lvl="1">
              <a:buFont typeface="Wingdings" pitchFamily="2" charset="2"/>
              <a:buChar char="§"/>
            </a:pPr>
            <a:r>
              <a:rPr lang="en-US" sz="1800" dirty="0" smtClean="0">
                <a:latin typeface="Comic Sans MS" pitchFamily="66" charset="0"/>
              </a:rPr>
              <a:t>If no value is assigned to an output event, then it is absent (by default)</a:t>
            </a:r>
          </a:p>
          <a:p>
            <a:pPr lvl="1">
              <a:buFont typeface="Wingdings" pitchFamily="2" charset="2"/>
              <a:buChar char="§"/>
            </a:pPr>
            <a:r>
              <a:rPr lang="en-US" sz="1800" dirty="0" smtClean="0">
                <a:latin typeface="Comic Sans MS" pitchFamily="66" charset="0"/>
              </a:rPr>
              <a:t>Event-triggered component executes only in those rounds where input events are present (actual definition slightly more general, see textbook)</a:t>
            </a:r>
          </a:p>
          <a:p>
            <a:pPr lvl="1">
              <a:buFont typeface="Wingdings" pitchFamily="2" charset="2"/>
              <a:buChar char="§"/>
            </a:pPr>
            <a:r>
              <a:rPr lang="en-US" sz="1800" dirty="0" smtClean="0">
                <a:latin typeface="Comic Sans MS" pitchFamily="66" charset="0"/>
              </a:rPr>
              <a:t>Motivation: notion of “clock” can be different for different components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46083"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Second-To-Minute</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2438400"/>
            <a:ext cx="25908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05000" y="2895600"/>
            <a:ext cx="1292085" cy="338554"/>
          </a:xfrm>
          <a:prstGeom prst="rect">
            <a:avLst/>
          </a:prstGeom>
          <a:noFill/>
        </p:spPr>
        <p:txBody>
          <a:bodyPr wrap="none" rtlCol="0">
            <a:spAutoFit/>
          </a:bodyPr>
          <a:lstStyle/>
          <a:p>
            <a:r>
              <a:rPr lang="en-US" sz="1600" dirty="0" smtClean="0"/>
              <a:t>event second</a:t>
            </a:r>
            <a:endParaRPr lang="en-US" sz="1600" dirty="0"/>
          </a:p>
        </p:txBody>
      </p:sp>
      <p:cxnSp>
        <p:nvCxnSpPr>
          <p:cNvPr id="33" name="Straight Connector 32"/>
          <p:cNvCxnSpPr/>
          <p:nvPr/>
        </p:nvCxnSpPr>
        <p:spPr>
          <a:xfrm>
            <a:off x="3276600" y="2743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2438400"/>
            <a:ext cx="894476" cy="338554"/>
          </a:xfrm>
          <a:prstGeom prst="rect">
            <a:avLst/>
          </a:prstGeom>
          <a:noFill/>
        </p:spPr>
        <p:txBody>
          <a:bodyPr wrap="none" rtlCol="0">
            <a:spAutoFit/>
          </a:bodyPr>
          <a:lstStyle/>
          <a:p>
            <a:r>
              <a:rPr lang="en-US" sz="1600" dirty="0" err="1" smtClean="0"/>
              <a:t>int</a:t>
            </a:r>
            <a:r>
              <a:rPr lang="en-US" sz="1600" dirty="0" smtClean="0"/>
              <a:t> x := 0</a:t>
            </a:r>
            <a:endParaRPr lang="en-US" sz="1600" dirty="0"/>
          </a:p>
        </p:txBody>
      </p:sp>
      <p:sp>
        <p:nvSpPr>
          <p:cNvPr id="36" name="TextBox 35"/>
          <p:cNvSpPr txBox="1"/>
          <p:nvPr/>
        </p:nvSpPr>
        <p:spPr>
          <a:xfrm>
            <a:off x="3581400" y="2819400"/>
            <a:ext cx="1600200" cy="1815882"/>
          </a:xfrm>
          <a:prstGeom prst="rect">
            <a:avLst/>
          </a:prstGeom>
          <a:noFill/>
        </p:spPr>
        <p:txBody>
          <a:bodyPr wrap="square" rtlCol="0">
            <a:spAutoFit/>
          </a:bodyPr>
          <a:lstStyle/>
          <a:p>
            <a:r>
              <a:rPr lang="en-US" sz="1600" dirty="0" smtClean="0"/>
              <a:t>if second? then {</a:t>
            </a:r>
          </a:p>
          <a:p>
            <a:r>
              <a:rPr lang="en-US" sz="1600" dirty="0" smtClean="0"/>
              <a:t>   x:=x+1;</a:t>
            </a:r>
          </a:p>
          <a:p>
            <a:r>
              <a:rPr lang="en-US" sz="1600" dirty="0" smtClean="0"/>
              <a:t>   if x==60 then {</a:t>
            </a:r>
          </a:p>
          <a:p>
            <a:r>
              <a:rPr lang="en-US" sz="1600" dirty="0" smtClean="0"/>
              <a:t>        minute!;</a:t>
            </a:r>
          </a:p>
          <a:p>
            <a:r>
              <a:rPr lang="en-US" sz="1600" dirty="0" smtClean="0"/>
              <a:t>        x :=0 }</a:t>
            </a:r>
          </a:p>
          <a:p>
            <a:r>
              <a:rPr lang="en-US" sz="1600" dirty="0" smtClean="0"/>
              <a:t>}</a:t>
            </a:r>
          </a:p>
          <a:p>
            <a:r>
              <a:rPr lang="en-US" sz="1600" dirty="0" smtClean="0"/>
              <a:t>   </a:t>
            </a:r>
          </a:p>
        </p:txBody>
      </p:sp>
      <p:sp>
        <p:nvSpPr>
          <p:cNvPr id="54" name="TextBox 53"/>
          <p:cNvSpPr txBox="1"/>
          <p:nvPr/>
        </p:nvSpPr>
        <p:spPr>
          <a:xfrm>
            <a:off x="5943600" y="2895600"/>
            <a:ext cx="1294842" cy="338554"/>
          </a:xfrm>
          <a:prstGeom prst="rect">
            <a:avLst/>
          </a:prstGeom>
          <a:noFill/>
        </p:spPr>
        <p:txBody>
          <a:bodyPr wrap="none" rtlCol="0">
            <a:spAutoFit/>
          </a:bodyPr>
          <a:lstStyle/>
          <a:p>
            <a:r>
              <a:rPr lang="en-US" sz="1600" dirty="0" smtClean="0"/>
              <a:t>event minute</a:t>
            </a:r>
            <a:endParaRPr lang="en-US" sz="1600" dirty="0"/>
          </a:p>
        </p:txBody>
      </p:sp>
      <p:sp>
        <p:nvSpPr>
          <p:cNvPr id="13" name="Content Placeholder 3"/>
          <p:cNvSpPr txBox="1">
            <a:spLocks/>
          </p:cNvSpPr>
          <p:nvPr/>
        </p:nvSpPr>
        <p:spPr>
          <a:xfrm>
            <a:off x="304800" y="11430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Desired behavior (spec):</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Issue the output event every 60</a:t>
            </a:r>
            <a:r>
              <a:rPr lang="en-US" sz="2000" baseline="30000" dirty="0" smtClean="0">
                <a:latin typeface="Comic Sans MS" pitchFamily="66" charset="0"/>
              </a:rPr>
              <a:t>th</a:t>
            </a:r>
            <a:r>
              <a:rPr lang="en-US" sz="2000" dirty="0" smtClean="0">
                <a:latin typeface="Comic Sans MS" pitchFamily="66" charset="0"/>
              </a:rPr>
              <a:t> time the input event is present</a:t>
            </a:r>
          </a:p>
        </p:txBody>
      </p:sp>
      <p:sp>
        <p:nvSpPr>
          <p:cNvPr id="14" name="Content Placeholder 3"/>
          <p:cNvSpPr txBox="1">
            <a:spLocks/>
          </p:cNvSpPr>
          <p:nvPr/>
        </p:nvSpPr>
        <p:spPr>
          <a:xfrm>
            <a:off x="0" y="4572000"/>
            <a:ext cx="91440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Event-Triggered Components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 need to execute in a round where triggering input events absent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Read textbook for formal definition</a:t>
            </a:r>
          </a:p>
        </p:txBody>
      </p:sp>
      <p:grpSp>
        <p:nvGrpSpPr>
          <p:cNvPr id="19" name="Group 18"/>
          <p:cNvGrpSpPr/>
          <p:nvPr/>
        </p:nvGrpSpPr>
        <p:grpSpPr>
          <a:xfrm>
            <a:off x="0" y="6142038"/>
            <a:ext cx="9144000" cy="715962"/>
            <a:chOff x="0" y="6142038"/>
            <a:chExt cx="9144000" cy="715962"/>
          </a:xfrm>
        </p:grpSpPr>
        <p:pic>
          <p:nvPicPr>
            <p:cNvPr id="2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2" name="Object 2"/>
            <p:cNvGraphicFramePr>
              <a:graphicFrameLocks noChangeAspect="1"/>
            </p:cNvGraphicFramePr>
            <p:nvPr/>
          </p:nvGraphicFramePr>
          <p:xfrm>
            <a:off x="8653463" y="6163469"/>
            <a:ext cx="490537" cy="673100"/>
          </p:xfrm>
          <a:graphic>
            <a:graphicData uri="http://schemas.openxmlformats.org/presentationml/2006/ole">
              <p:oleObj spid="_x0000_s47107"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1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Deterministic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152400" y="3276600"/>
            <a:ext cx="8763000" cy="2819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deterministic if (1) it has a single initial state, and (2) for every state s and input </a:t>
            </a:r>
            <a:r>
              <a:rPr lang="en-US" sz="2000" dirty="0" err="1" smtClean="0">
                <a:latin typeface="Comic Sans MS" pitchFamily="66" charset="0"/>
              </a:rPr>
              <a:t>i</a:t>
            </a:r>
            <a:r>
              <a:rPr lang="en-US" sz="2000" dirty="0" smtClean="0">
                <a:latin typeface="Comic Sans MS" pitchFamily="66" charset="0"/>
              </a:rPr>
              <a:t>, there is a unique state t and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deterministic,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LossyDelay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p>
          <a:p>
            <a:pPr marL="342900" indent="-342900">
              <a:spcBef>
                <a:spcPct val="20000"/>
              </a:spcBef>
              <a:buFont typeface="Wingdings" pitchFamily="2" charset="2"/>
              <a:buChar char="q"/>
            </a:pPr>
            <a:r>
              <a:rPr lang="en-US" sz="2000" dirty="0" smtClean="0">
                <a:latin typeface="Comic Sans MS" pitchFamily="66" charset="0"/>
              </a:rPr>
              <a:t>Deterministic: If same sequence of inputs supplied, same outputs observed (predictable, repeatable behavior)</a:t>
            </a:r>
          </a:p>
          <a:p>
            <a:pPr marL="342900" indent="-342900">
              <a:spcBef>
                <a:spcPct val="20000"/>
              </a:spcBef>
              <a:buFont typeface="Wingdings" pitchFamily="2" charset="2"/>
              <a:buChar char="q"/>
            </a:pPr>
            <a:r>
              <a:rPr lang="en-US" sz="2000" dirty="0" err="1" smtClean="0">
                <a:latin typeface="Comic Sans MS" pitchFamily="66" charset="0"/>
              </a:rPr>
              <a:t>Nondeterminism</a:t>
            </a:r>
            <a:r>
              <a:rPr lang="en-US" sz="2000" dirty="0" smtClean="0">
                <a:latin typeface="Comic Sans MS" pitchFamily="66" charset="0"/>
              </a:rPr>
              <a:t> is useful in modeling uncertainty /unknown</a:t>
            </a:r>
          </a:p>
          <a:p>
            <a:pPr marL="342900" indent="-342900">
              <a:spcBef>
                <a:spcPct val="20000"/>
              </a:spcBef>
              <a:buFont typeface="Wingdings" pitchFamily="2" charset="2"/>
              <a:buChar char="q"/>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Nondeterminism</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 same as probabilistic (or random) choice</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3" name="Group 59"/>
          <p:cNvGrpSpPr/>
          <p:nvPr/>
        </p:nvGrpSpPr>
        <p:grpSpPr>
          <a:xfrm>
            <a:off x="4876800" y="1752600"/>
            <a:ext cx="4012585" cy="914400"/>
            <a:chOff x="2564785" y="1295400"/>
            <a:chExt cx="4012585" cy="914400"/>
          </a:xfrm>
        </p:grpSpPr>
        <p:sp>
          <p:nvSpPr>
            <p:cNvPr id="61" name="Rectangle 60"/>
            <p:cNvSpPr/>
            <p:nvPr/>
          </p:nvSpPr>
          <p:spPr>
            <a:xfrm>
              <a:off x="3276600" y="1295400"/>
              <a:ext cx="2412385"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5688985" y="17526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64785" y="1828800"/>
              <a:ext cx="7118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564785" y="1447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65" name="Straight Connector 64"/>
            <p:cNvCxnSpPr/>
            <p:nvPr/>
          </p:nvCxnSpPr>
          <p:spPr>
            <a:xfrm>
              <a:off x="3276600" y="1600200"/>
              <a:ext cx="2412385"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02985" y="12954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67" name="TextBox 66"/>
            <p:cNvSpPr txBox="1"/>
            <p:nvPr/>
          </p:nvSpPr>
          <p:spPr>
            <a:xfrm>
              <a:off x="3429000" y="1752600"/>
              <a:ext cx="2310248" cy="338554"/>
            </a:xfrm>
            <a:prstGeom prst="rect">
              <a:avLst/>
            </a:prstGeom>
            <a:noFill/>
          </p:spPr>
          <p:txBody>
            <a:bodyPr wrap="none" rtlCol="0">
              <a:spAutoFit/>
            </a:bodyPr>
            <a:lstStyle/>
            <a:p>
              <a:r>
                <a:rPr lang="en-US" sz="1600" dirty="0" smtClean="0"/>
                <a:t>out:=x ; x:= choose { in, x}</a:t>
              </a:r>
              <a:endParaRPr lang="en-US" sz="1600" dirty="0"/>
            </a:p>
          </p:txBody>
        </p:sp>
        <p:sp>
          <p:nvSpPr>
            <p:cNvPr id="68" name="TextBox 67"/>
            <p:cNvSpPr txBox="1"/>
            <p:nvPr/>
          </p:nvSpPr>
          <p:spPr>
            <a:xfrm>
              <a:off x="5688985" y="1371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sp>
        <p:nvSpPr>
          <p:cNvPr id="72" name="TextBox 71"/>
          <p:cNvSpPr txBox="1"/>
          <p:nvPr/>
        </p:nvSpPr>
        <p:spPr>
          <a:xfrm>
            <a:off x="5562600" y="1371600"/>
            <a:ext cx="1092479" cy="338554"/>
          </a:xfrm>
          <a:prstGeom prst="rect">
            <a:avLst/>
          </a:prstGeom>
          <a:noFill/>
        </p:spPr>
        <p:txBody>
          <a:bodyPr wrap="none" rtlCol="0">
            <a:spAutoFit/>
          </a:bodyPr>
          <a:lstStyle/>
          <a:p>
            <a:r>
              <a:rPr lang="en-US" sz="1600" dirty="0" err="1" smtClean="0"/>
              <a:t>LossyDelay</a:t>
            </a:r>
            <a:endParaRPr lang="en-US" sz="1600" dirty="0"/>
          </a:p>
        </p:txBody>
      </p:sp>
      <p:grpSp>
        <p:nvGrpSpPr>
          <p:cNvPr id="30" name="Group 29"/>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p:oleObj spid="_x0000_s48131"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What does this component do?</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3352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4"/>
          <p:cNvGrpSpPr/>
          <p:nvPr/>
        </p:nvGrpSpPr>
        <p:grpSpPr>
          <a:xfrm>
            <a:off x="1676400" y="1905000"/>
            <a:ext cx="1084336" cy="457200"/>
            <a:chOff x="1676400" y="1905000"/>
            <a:chExt cx="1084336" cy="457200"/>
          </a:xfrm>
        </p:grpSpPr>
        <p:cxnSp>
          <p:nvCxnSpPr>
            <p:cNvPr id="11" name="Straight Arrow Connector 1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76400" y="1905000"/>
              <a:ext cx="1084336" cy="338554"/>
            </a:xfrm>
            <a:prstGeom prst="rect">
              <a:avLst/>
            </a:prstGeom>
            <a:noFill/>
          </p:spPr>
          <p:txBody>
            <a:bodyPr wrap="none" rtlCol="0">
              <a:spAutoFit/>
            </a:bodyPr>
            <a:lstStyle/>
            <a:p>
              <a:r>
                <a:rPr lang="en-US" sz="1600" dirty="0" smtClean="0"/>
                <a:t>event req1</a:t>
              </a:r>
              <a:endParaRPr lang="en-US" sz="1600" dirty="0"/>
            </a:p>
          </p:txBody>
        </p:sp>
      </p:grpSp>
      <p:sp>
        <p:nvSpPr>
          <p:cNvPr id="33" name="TextBox 32"/>
          <p:cNvSpPr txBox="1"/>
          <p:nvPr/>
        </p:nvSpPr>
        <p:spPr>
          <a:xfrm>
            <a:off x="2743200" y="1371600"/>
            <a:ext cx="770788" cy="338554"/>
          </a:xfrm>
          <a:prstGeom prst="rect">
            <a:avLst/>
          </a:prstGeom>
          <a:noFill/>
        </p:spPr>
        <p:txBody>
          <a:bodyPr wrap="none" rtlCol="0">
            <a:spAutoFit/>
          </a:bodyPr>
          <a:lstStyle/>
          <a:p>
            <a:r>
              <a:rPr lang="en-US" sz="1600" dirty="0" smtClean="0"/>
              <a:t>Arbiter</a:t>
            </a:r>
            <a:endParaRPr lang="en-US" sz="1600" dirty="0"/>
          </a:p>
        </p:txBody>
      </p:sp>
      <p:grpSp>
        <p:nvGrpSpPr>
          <p:cNvPr id="4" name="Group 43"/>
          <p:cNvGrpSpPr/>
          <p:nvPr/>
        </p:nvGrpSpPr>
        <p:grpSpPr>
          <a:xfrm>
            <a:off x="2971800" y="1981200"/>
            <a:ext cx="2935618" cy="1786354"/>
            <a:chOff x="2286000" y="3505200"/>
            <a:chExt cx="2935618" cy="1786354"/>
          </a:xfrm>
        </p:grpSpPr>
        <p:sp>
          <p:nvSpPr>
            <p:cNvPr id="59" name="Oval 58"/>
            <p:cNvSpPr/>
            <p:nvPr/>
          </p:nvSpPr>
          <p:spPr>
            <a:xfrm>
              <a:off x="2895600" y="426720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1"/>
            <p:cNvGrpSpPr/>
            <p:nvPr/>
          </p:nvGrpSpPr>
          <p:grpSpPr>
            <a:xfrm>
              <a:off x="2819400" y="39624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6" name="Group 42"/>
            <p:cNvGrpSpPr/>
            <p:nvPr/>
          </p:nvGrpSpPr>
          <p:grpSpPr>
            <a:xfrm rot="5400000">
              <a:off x="3162300" y="43053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362200" y="4419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62200" y="3505200"/>
              <a:ext cx="1564018" cy="338554"/>
            </a:xfrm>
            <a:prstGeom prst="rect">
              <a:avLst/>
            </a:prstGeom>
            <a:noFill/>
          </p:spPr>
          <p:txBody>
            <a:bodyPr wrap="none" rtlCol="0">
              <a:spAutoFit/>
            </a:bodyPr>
            <a:lstStyle/>
            <a:p>
              <a:r>
                <a:rPr lang="en-US" sz="1600" dirty="0" smtClean="0"/>
                <a:t>req1? </a:t>
              </a:r>
              <a:r>
                <a:rPr lang="en-US" sz="1600" dirty="0" smtClean="0">
                  <a:sym typeface="Wingdings" pitchFamily="2" charset="2"/>
                </a:rPr>
                <a:t></a:t>
              </a:r>
              <a:r>
                <a:rPr lang="en-US" sz="1600" dirty="0" smtClean="0"/>
                <a:t> grant1!</a:t>
              </a:r>
              <a:endParaRPr lang="en-US" sz="1600" dirty="0"/>
            </a:p>
          </p:txBody>
        </p:sp>
        <p:grpSp>
          <p:nvGrpSpPr>
            <p:cNvPr id="7" name="Group 41"/>
            <p:cNvGrpSpPr/>
            <p:nvPr/>
          </p:nvGrpSpPr>
          <p:grpSpPr>
            <a:xfrm flipV="1">
              <a:off x="2819400" y="4572000"/>
              <a:ext cx="533400" cy="304800"/>
              <a:chOff x="1676400" y="2209800"/>
              <a:chExt cx="533400" cy="304800"/>
            </a:xfrm>
          </p:grpSpPr>
          <p:cxnSp>
            <p:nvCxnSpPr>
              <p:cNvPr id="38" name="Straight Connector 3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3657600" y="4267200"/>
              <a:ext cx="1564018" cy="338554"/>
            </a:xfrm>
            <a:prstGeom prst="rect">
              <a:avLst/>
            </a:prstGeom>
            <a:noFill/>
          </p:spPr>
          <p:txBody>
            <a:bodyPr wrap="none" rtlCol="0">
              <a:spAutoFit/>
            </a:bodyPr>
            <a:lstStyle/>
            <a:p>
              <a:r>
                <a:rPr lang="en-US" sz="1600" dirty="0" smtClean="0"/>
                <a:t>req2? </a:t>
              </a:r>
              <a:r>
                <a:rPr lang="en-US" sz="1600" dirty="0" smtClean="0">
                  <a:sym typeface="Wingdings" pitchFamily="2" charset="2"/>
                </a:rPr>
                <a:t></a:t>
              </a:r>
              <a:r>
                <a:rPr lang="en-US" sz="1600" dirty="0" smtClean="0"/>
                <a:t> grant2!</a:t>
              </a:r>
              <a:endParaRPr lang="en-US" sz="1600" dirty="0"/>
            </a:p>
          </p:txBody>
        </p:sp>
        <p:sp>
          <p:nvSpPr>
            <p:cNvPr id="43" name="TextBox 42"/>
            <p:cNvSpPr txBox="1"/>
            <p:nvPr/>
          </p:nvSpPr>
          <p:spPr>
            <a:xfrm>
              <a:off x="2286000" y="4953000"/>
              <a:ext cx="1671676" cy="338554"/>
            </a:xfrm>
            <a:prstGeom prst="rect">
              <a:avLst/>
            </a:prstGeom>
            <a:noFill/>
          </p:spPr>
          <p:txBody>
            <a:bodyPr wrap="none" rtlCol="0">
              <a:spAutoFit/>
            </a:bodyPr>
            <a:lstStyle/>
            <a:p>
              <a:r>
                <a:rPr lang="en-US" sz="1600" dirty="0" smtClean="0"/>
                <a:t>~ req1? &amp; ~ req2?</a:t>
              </a:r>
              <a:endParaRPr lang="en-US" sz="1600" dirty="0"/>
            </a:p>
          </p:txBody>
        </p:sp>
      </p:grpSp>
      <p:grpSp>
        <p:nvGrpSpPr>
          <p:cNvPr id="8" name="Group 60"/>
          <p:cNvGrpSpPr/>
          <p:nvPr/>
        </p:nvGrpSpPr>
        <p:grpSpPr>
          <a:xfrm>
            <a:off x="1676400" y="2971800"/>
            <a:ext cx="1084336" cy="457200"/>
            <a:chOff x="1676400" y="1905000"/>
            <a:chExt cx="1084336" cy="457200"/>
          </a:xfrm>
        </p:grpSpPr>
        <p:cxnSp>
          <p:nvCxnSpPr>
            <p:cNvPr id="62" name="Straight Arrow Connector 61"/>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676400" y="1905000"/>
              <a:ext cx="1084336" cy="338554"/>
            </a:xfrm>
            <a:prstGeom prst="rect">
              <a:avLst/>
            </a:prstGeom>
            <a:noFill/>
          </p:spPr>
          <p:txBody>
            <a:bodyPr wrap="none" rtlCol="0">
              <a:spAutoFit/>
            </a:bodyPr>
            <a:lstStyle/>
            <a:p>
              <a:r>
                <a:rPr lang="en-US" sz="1600" dirty="0" smtClean="0"/>
                <a:t>event req2</a:t>
              </a:r>
              <a:endParaRPr lang="en-US" sz="1600" dirty="0"/>
            </a:p>
          </p:txBody>
        </p:sp>
      </p:grpSp>
      <p:grpSp>
        <p:nvGrpSpPr>
          <p:cNvPr id="10" name="Group 63"/>
          <p:cNvGrpSpPr/>
          <p:nvPr/>
        </p:nvGrpSpPr>
        <p:grpSpPr>
          <a:xfrm>
            <a:off x="6096000" y="2057400"/>
            <a:ext cx="1317374" cy="457200"/>
            <a:chOff x="1828800" y="1905000"/>
            <a:chExt cx="1317374" cy="457200"/>
          </a:xfrm>
        </p:grpSpPr>
        <p:cxnSp>
          <p:nvCxnSpPr>
            <p:cNvPr id="65" name="Straight Arrow Connector 64"/>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905000" y="1905000"/>
              <a:ext cx="1241174" cy="338554"/>
            </a:xfrm>
            <a:prstGeom prst="rect">
              <a:avLst/>
            </a:prstGeom>
            <a:noFill/>
          </p:spPr>
          <p:txBody>
            <a:bodyPr wrap="none" rtlCol="0">
              <a:spAutoFit/>
            </a:bodyPr>
            <a:lstStyle/>
            <a:p>
              <a:r>
                <a:rPr lang="en-US" sz="1600" dirty="0" smtClean="0"/>
                <a:t>event grant1</a:t>
              </a:r>
              <a:endParaRPr lang="en-US" sz="1600" dirty="0"/>
            </a:p>
          </p:txBody>
        </p:sp>
      </p:grpSp>
      <p:grpSp>
        <p:nvGrpSpPr>
          <p:cNvPr id="13" name="Group 66"/>
          <p:cNvGrpSpPr/>
          <p:nvPr/>
        </p:nvGrpSpPr>
        <p:grpSpPr>
          <a:xfrm>
            <a:off x="6096000" y="3200400"/>
            <a:ext cx="1317374" cy="457200"/>
            <a:chOff x="1828800" y="1905000"/>
            <a:chExt cx="1317374" cy="457200"/>
          </a:xfrm>
        </p:grpSpPr>
        <p:cxnSp>
          <p:nvCxnSpPr>
            <p:cNvPr id="68" name="Straight Arrow Connector 67"/>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05000" y="1905000"/>
              <a:ext cx="1241174" cy="338554"/>
            </a:xfrm>
            <a:prstGeom prst="rect">
              <a:avLst/>
            </a:prstGeom>
            <a:noFill/>
          </p:spPr>
          <p:txBody>
            <a:bodyPr wrap="none" rtlCol="0">
              <a:spAutoFit/>
            </a:bodyPr>
            <a:lstStyle/>
            <a:p>
              <a:r>
                <a:rPr lang="en-US" sz="1600" dirty="0" smtClean="0"/>
                <a:t>event grant2</a:t>
              </a:r>
              <a:endParaRPr lang="en-US" sz="1600" dirty="0"/>
            </a:p>
          </p:txBody>
        </p:sp>
      </p:grpSp>
      <p:grpSp>
        <p:nvGrpSpPr>
          <p:cNvPr id="41" name="Group 40"/>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7" name="Object 2"/>
            <p:cNvGraphicFramePr>
              <a:graphicFrameLocks noChangeAspect="1"/>
            </p:cNvGraphicFramePr>
            <p:nvPr/>
          </p:nvGraphicFramePr>
          <p:xfrm>
            <a:off x="8653463" y="6163469"/>
            <a:ext cx="490537" cy="673100"/>
          </p:xfrm>
          <a:graphic>
            <a:graphicData uri="http://schemas.openxmlformats.org/presentationml/2006/ole">
              <p:oleObj spid="_x0000_s49155"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 Enabled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1219200" y="2133600"/>
            <a:ext cx="160526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228600" y="3429000"/>
            <a:ext cx="8839200" cy="25146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input-enabled if for every state s and input </a:t>
            </a:r>
            <a:r>
              <a:rPr lang="en-US" sz="2000" dirty="0" err="1" smtClean="0">
                <a:latin typeface="Comic Sans MS" pitchFamily="66" charset="0"/>
              </a:rPr>
              <a:t>i</a:t>
            </a:r>
            <a:r>
              <a:rPr lang="en-US" sz="2000" dirty="0" smtClean="0">
                <a:latin typeface="Comic Sans MS" pitchFamily="66" charset="0"/>
              </a:rPr>
              <a:t>, there exists a state t and an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input-enabled, but </a:t>
            </a:r>
            <a:r>
              <a:rPr lang="en-US" sz="2000" dirty="0" smtClean="0">
                <a:latin typeface="Comic Sans MS" pitchFamily="66" charset="0"/>
              </a:rPr>
              <a:t>Blocking</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Delay is not</a:t>
            </a:r>
          </a:p>
          <a:p>
            <a:pPr marL="342900" indent="-342900">
              <a:spcBef>
                <a:spcPct val="20000"/>
              </a:spcBef>
              <a:buFont typeface="Wingdings" pitchFamily="2" charset="2"/>
              <a:buChar char="q"/>
            </a:pPr>
            <a:r>
              <a:rPr lang="en-US" sz="2000" dirty="0" smtClean="0">
                <a:latin typeface="Comic Sans MS" pitchFamily="66" charset="0"/>
              </a:rPr>
              <a:t>Not input-enabled means component is making assumptions about the context in which it is going to be used</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When rest of system is designed, must check</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that it indeed satisfies these assumptions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72" name="TextBox 71"/>
          <p:cNvSpPr txBox="1"/>
          <p:nvPr/>
        </p:nvSpPr>
        <p:spPr>
          <a:xfrm>
            <a:off x="5029200" y="1371600"/>
            <a:ext cx="1344663" cy="338554"/>
          </a:xfrm>
          <a:prstGeom prst="rect">
            <a:avLst/>
          </a:prstGeom>
          <a:noFill/>
        </p:spPr>
        <p:txBody>
          <a:bodyPr wrap="none" rtlCol="0">
            <a:spAutoFit/>
          </a:bodyPr>
          <a:lstStyle/>
          <a:p>
            <a:r>
              <a:rPr lang="en-US" sz="1600" dirty="0" err="1" smtClean="0"/>
              <a:t>BlockingDelay</a:t>
            </a:r>
            <a:endParaRPr lang="en-US" sz="1600" dirty="0"/>
          </a:p>
        </p:txBody>
      </p:sp>
      <p:sp>
        <p:nvSpPr>
          <p:cNvPr id="32" name="Rectangle 31"/>
          <p:cNvSpPr/>
          <p:nvPr/>
        </p:nvSpPr>
        <p:spPr>
          <a:xfrm>
            <a:off x="5029200" y="17526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76200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148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148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7" name="Straight Connector 36"/>
          <p:cNvCxnSpPr/>
          <p:nvPr/>
        </p:nvCxnSpPr>
        <p:spPr>
          <a:xfrm>
            <a:off x="5029200" y="20574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334000" y="17526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9" name="TextBox 38"/>
          <p:cNvSpPr txBox="1"/>
          <p:nvPr/>
        </p:nvSpPr>
        <p:spPr>
          <a:xfrm>
            <a:off x="5105400" y="2209800"/>
            <a:ext cx="2529860" cy="338554"/>
          </a:xfrm>
          <a:prstGeom prst="rect">
            <a:avLst/>
          </a:prstGeom>
          <a:noFill/>
        </p:spPr>
        <p:txBody>
          <a:bodyPr wrap="none" rtlCol="0">
            <a:spAutoFit/>
          </a:bodyPr>
          <a:lstStyle/>
          <a:p>
            <a:r>
              <a:rPr lang="en-US" sz="1600" dirty="0" smtClean="0"/>
              <a:t>if x != in then { out:=x; x:=in}</a:t>
            </a:r>
            <a:endParaRPr lang="en-US" sz="1600" dirty="0"/>
          </a:p>
        </p:txBody>
      </p:sp>
      <p:sp>
        <p:nvSpPr>
          <p:cNvPr id="40" name="TextBox 39"/>
          <p:cNvSpPr txBox="1"/>
          <p:nvPr/>
        </p:nvSpPr>
        <p:spPr>
          <a:xfrm>
            <a:off x="7696200" y="18288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nvGrpSpPr>
          <p:cNvPr id="26" name="Group 25"/>
          <p:cNvGrpSpPr/>
          <p:nvPr/>
        </p:nvGrpSpPr>
        <p:grpSpPr>
          <a:xfrm>
            <a:off x="0" y="6142038"/>
            <a:ext cx="9144000" cy="715962"/>
            <a:chOff x="0" y="6142038"/>
            <a:chExt cx="9144000" cy="715962"/>
          </a:xfrm>
        </p:grpSpPr>
        <p:pic>
          <p:nvPicPr>
            <p:cNvPr id="30"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1" name="Object 2"/>
            <p:cNvGraphicFramePr>
              <a:graphicFrameLocks noChangeAspect="1"/>
            </p:cNvGraphicFramePr>
            <p:nvPr/>
          </p:nvGraphicFramePr>
          <p:xfrm>
            <a:off x="8653463" y="6163469"/>
            <a:ext cx="490537" cy="673100"/>
          </p:xfrm>
          <a:graphic>
            <a:graphicData uri="http://schemas.openxmlformats.org/presentationml/2006/ole">
              <p:oleObj spid="_x0000_s50179" name="Acrobat Document" r:id="rId5"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Block Diagrams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8288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09600" y="1853252"/>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20404" y="2885364"/>
            <a:ext cx="19431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Structured modeling</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How do we build complex models from simpler ones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What are basic operations on components?</a:t>
            </a:r>
          </a:p>
        </p:txBody>
      </p:sp>
      <p:sp>
        <p:nvSpPr>
          <p:cNvPr id="26" name="Rectangle 25"/>
          <p:cNvSpPr/>
          <p:nvPr/>
        </p:nvSpPr>
        <p:spPr>
          <a:xfrm>
            <a:off x="44196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63504" y="2537915"/>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4873" y="2536209"/>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287404" y="1752600"/>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22677" y="2885364"/>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76600" y="1981200"/>
            <a:ext cx="1175698"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2552700" y="2119952"/>
            <a:ext cx="495300"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6" idx="2"/>
          </p:cNvCxnSpPr>
          <p:nvPr/>
        </p:nvCxnSpPr>
        <p:spPr>
          <a:xfrm flipV="1">
            <a:off x="4022677" y="2119952"/>
            <a:ext cx="1120823"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8" idx="0"/>
          </p:cNvCxnSpPr>
          <p:nvPr/>
        </p:nvCxnSpPr>
        <p:spPr>
          <a:xfrm>
            <a:off x="5562600" y="2119952"/>
            <a:ext cx="316173"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836124" y="1853252"/>
            <a:ext cx="198574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602673" y="2804615"/>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1216356"/>
            <a:ext cx="6069273" cy="2212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733800" y="1981200"/>
            <a:ext cx="0"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0" y="6142038"/>
            <a:ext cx="9144000" cy="715962"/>
            <a:chOff x="0" y="6142038"/>
            <a:chExt cx="9144000" cy="715962"/>
          </a:xfrm>
        </p:grpSpPr>
        <p:pic>
          <p:nvPicPr>
            <p:cNvPr id="3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5" name="Object 2"/>
            <p:cNvGraphicFramePr>
              <a:graphicFrameLocks noChangeAspect="1"/>
            </p:cNvGraphicFramePr>
            <p:nvPr/>
          </p:nvGraphicFramePr>
          <p:xfrm>
            <a:off x="8653463" y="6163469"/>
            <a:ext cx="490537" cy="673100"/>
          </p:xfrm>
          <a:graphic>
            <a:graphicData uri="http://schemas.openxmlformats.org/presentationml/2006/ole">
              <p:oleObj spid="_x0000_s51203" name="Acrobat Document" r:id="rId4" imgW="4790808" imgH="6162472" progId="AcroExch.Document.7">
                <p:embed/>
              </p:oleObj>
            </a:graphicData>
          </a:graphic>
        </p:graphicFrame>
      </p:grpSp>
    </p:spTree>
    <p:extLst>
      <p:ext uri="{BB962C8B-B14F-4D97-AF65-F5344CB8AC3E}">
        <p14:creationId xmlns="" xmlns:p14="http://schemas.microsoft.com/office/powerpoint/2010/main" val="23011017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Design a component with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Input: </a:t>
            </a:r>
            <a:r>
              <a:rPr lang="en-US" sz="2000" dirty="0" err="1" smtClean="0">
                <a:latin typeface="Comic Sans MS" pitchFamily="66" charset="0"/>
              </a:rPr>
              <a:t>bool</a:t>
            </a:r>
            <a:r>
              <a:rPr lang="en-US" sz="2000" dirty="0" smtClean="0">
                <a:latin typeface="Comic Sans MS" pitchFamily="66" charset="0"/>
              </a:rPr>
              <a:t>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a:t>
            </a:r>
            <a:r>
              <a:rPr lang="en-US" sz="2000" dirty="0" err="1" smtClean="0">
                <a:latin typeface="Comic Sans MS" pitchFamily="66" charset="0"/>
              </a:rPr>
              <a:t>bool</a:t>
            </a:r>
            <a:r>
              <a:rPr lang="en-US" sz="2000" dirty="0" smtClean="0">
                <a:latin typeface="Comic Sans MS" pitchFamily="66" charset="0"/>
              </a:rPr>
              <a:t>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in round n should equal input in round n-2</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1219200" y="22098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5" name="TextBox 3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39" name="Rectangle 38"/>
          <p:cNvSpPr/>
          <p:nvPr/>
        </p:nvSpPr>
        <p:spPr>
          <a:xfrm>
            <a:off x="5181600" y="1807577"/>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6781800" y="2264777"/>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19600" y="22098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4196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6858000" y="1883777"/>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54" name="TextBox 53"/>
          <p:cNvSpPr txBox="1"/>
          <p:nvPr/>
        </p:nvSpPr>
        <p:spPr>
          <a:xfrm>
            <a:off x="5181600" y="1426577"/>
            <a:ext cx="647357" cy="338554"/>
          </a:xfrm>
          <a:prstGeom prst="rect">
            <a:avLst/>
          </a:prstGeom>
          <a:noFill/>
        </p:spPr>
        <p:txBody>
          <a:bodyPr wrap="none" rtlCol="0">
            <a:spAutoFit/>
          </a:bodyPr>
          <a:lstStyle/>
          <a:p>
            <a:r>
              <a:rPr lang="en-US" sz="1600" dirty="0" smtClean="0"/>
              <a:t>Delay</a:t>
            </a:r>
            <a:endParaRPr lang="en-US" sz="1600" dirty="0"/>
          </a:p>
        </p:txBody>
      </p:sp>
      <p:grpSp>
        <p:nvGrpSpPr>
          <p:cNvPr id="23" name="Group 22"/>
          <p:cNvGrpSpPr/>
          <p:nvPr/>
        </p:nvGrpSpPr>
        <p:grpSpPr>
          <a:xfrm>
            <a:off x="0" y="6142038"/>
            <a:ext cx="9144000" cy="715962"/>
            <a:chOff x="0" y="6142038"/>
            <a:chExt cx="9144000" cy="715962"/>
          </a:xfrm>
        </p:grpSpPr>
        <p:pic>
          <p:nvPicPr>
            <p:cNvPr id="2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8" name="Object 2"/>
            <p:cNvGraphicFramePr>
              <a:graphicFrameLocks noChangeAspect="1"/>
            </p:cNvGraphicFramePr>
            <p:nvPr/>
          </p:nvGraphicFramePr>
          <p:xfrm>
            <a:off x="8653463" y="6163469"/>
            <a:ext cx="490537" cy="673100"/>
          </p:xfrm>
          <a:graphic>
            <a:graphicData uri="http://schemas.openxmlformats.org/presentationml/2006/ole">
              <p:oleObj spid="_x0000_s52227" name="Acrobat Document" r:id="rId4" imgW="4790808" imgH="6162472" progId="AcroExch.Document.7">
                <p:embed/>
              </p:oleObj>
            </a:graphicData>
          </a:graphic>
        </p:graphicFrame>
      </p:grpSp>
    </p:spTree>
    <p:extLst>
      <p:ext uri="{BB962C8B-B14F-4D97-AF65-F5344CB8AC3E}">
        <p14:creationId xmlns="" xmlns:p14="http://schemas.microsoft.com/office/powerpoint/2010/main" val="3849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Instantiation: Create two instances of Delay</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of Delay1 = Input of Delay2 = Variable temp</a:t>
            </a:r>
          </a:p>
          <a:p>
            <a:pPr marL="342900" indent="-342900">
              <a:spcBef>
                <a:spcPct val="20000"/>
              </a:spcBef>
              <a:buFont typeface="Wingdings" pitchFamily="2" charset="2"/>
              <a:buChar char="q"/>
              <a:defRPr/>
            </a:pPr>
            <a:r>
              <a:rPr lang="en-US" sz="2000" dirty="0" smtClean="0">
                <a:latin typeface="Comic Sans MS" pitchFamily="66" charset="0"/>
              </a:rPr>
              <a:t>Parallel composition: Concurrent execution of Delay1 and Delay2</a:t>
            </a:r>
          </a:p>
          <a:p>
            <a:pPr marL="342900" indent="-342900">
              <a:spcBef>
                <a:spcPct val="20000"/>
              </a:spcBef>
              <a:buFont typeface="Wingdings" pitchFamily="2" charset="2"/>
              <a:buChar char="q"/>
              <a:defRPr/>
            </a:pPr>
            <a:r>
              <a:rPr lang="en-US" sz="2000" dirty="0" smtClean="0">
                <a:latin typeface="Comic Sans MS" pitchFamily="66" charset="0"/>
              </a:rPr>
              <a:t>Hide variable temp: Encapsulation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grpSp>
        <p:nvGrpSpPr>
          <p:cNvPr id="3"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sp>
        <p:nvSpPr>
          <p:cNvPr id="48" name="Rectangle 47"/>
          <p:cNvSpPr/>
          <p:nvPr/>
        </p:nvSpPr>
        <p:spPr>
          <a:xfrm>
            <a:off x="1311322" y="1521158"/>
            <a:ext cx="5318078" cy="167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3276600" y="2438400"/>
            <a:ext cx="1447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0" y="6142038"/>
            <a:ext cx="9144000" cy="715962"/>
            <a:chOff x="0" y="6142038"/>
            <a:chExt cx="9144000" cy="715962"/>
          </a:xfrm>
        </p:grpSpPr>
        <p:pic>
          <p:nvPicPr>
            <p:cNvPr id="2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p:oleObj spid="_x0000_s53251" name="Acrobat Document" r:id="rId4" imgW="4790808" imgH="6162472" progId="AcroExch.Document.7">
                <p:embed/>
              </p:oleObj>
            </a:graphicData>
          </a:graphic>
        </p:graphicFrame>
      </p:grpSp>
    </p:spTree>
    <p:extLst>
      <p:ext uri="{BB962C8B-B14F-4D97-AF65-F5344CB8AC3E}">
        <p14:creationId xmlns="" xmlns:p14="http://schemas.microsoft.com/office/powerpoint/2010/main" val="98432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Instantiation / Renaming</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98946" y="3810000"/>
            <a:ext cx="8839200" cy="19050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Delay1 = Delay[out -&gt; temp]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Explicit renaming of input/output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Implicit renaming of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Components (</a:t>
            </a:r>
            <a:r>
              <a:rPr lang="en-US" sz="2000" dirty="0" err="1" smtClean="0">
                <a:latin typeface="Comic Sans MS" pitchFamily="66" charset="0"/>
              </a:rPr>
              <a:t>I,O,S,Init,React</a:t>
            </a:r>
            <a:r>
              <a:rPr lang="en-US" sz="2000" dirty="0" smtClean="0">
                <a:latin typeface="Comic Sans MS" pitchFamily="66" charset="0"/>
              </a:rPr>
              <a:t>) of Delay1 derived from Delay</a:t>
            </a:r>
          </a:p>
          <a:p>
            <a:pPr marL="342900" indent="-342900">
              <a:spcBef>
                <a:spcPct val="20000"/>
              </a:spcBef>
              <a:buFont typeface="Wingdings" panose="05000000000000000000" pitchFamily="2" charset="2"/>
              <a:buChar char="q"/>
              <a:defRPr/>
            </a:pPr>
            <a:r>
              <a:rPr lang="en-US" sz="2000" dirty="0" smtClean="0">
                <a:latin typeface="Comic Sans MS" pitchFamily="66" charset="0"/>
              </a:rPr>
              <a:t>Delay2 = Delay[in -&gt; temp]</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flipV="1">
            <a:off x="1219200" y="2133600"/>
            <a:ext cx="16002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5" name="TextBox 3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26" name="Rectangle 25"/>
          <p:cNvSpPr/>
          <p:nvPr/>
        </p:nvSpPr>
        <p:spPr>
          <a:xfrm>
            <a:off x="5105400" y="1828800"/>
            <a:ext cx="182407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929476"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3434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434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41" name="Straight Connector 40"/>
          <p:cNvCxnSpPr/>
          <p:nvPr/>
        </p:nvCxnSpPr>
        <p:spPr>
          <a:xfrm>
            <a:off x="5105400" y="2133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44" name="TextBox 43"/>
          <p:cNvSpPr txBox="1"/>
          <p:nvPr/>
        </p:nvSpPr>
        <p:spPr>
          <a:xfrm>
            <a:off x="5219700" y="2286000"/>
            <a:ext cx="1671676" cy="338554"/>
          </a:xfrm>
          <a:prstGeom prst="rect">
            <a:avLst/>
          </a:prstGeom>
          <a:noFill/>
        </p:spPr>
        <p:txBody>
          <a:bodyPr wrap="none" rtlCol="0">
            <a:spAutoFit/>
          </a:bodyPr>
          <a:lstStyle/>
          <a:p>
            <a:r>
              <a:rPr lang="en-US" sz="1600" dirty="0" smtClean="0"/>
              <a:t>temp:=x1 ; x1:= in</a:t>
            </a:r>
            <a:endParaRPr lang="en-US" sz="1600" dirty="0"/>
          </a:p>
        </p:txBody>
      </p:sp>
      <p:sp>
        <p:nvSpPr>
          <p:cNvPr id="45" name="TextBox 44"/>
          <p:cNvSpPr txBox="1"/>
          <p:nvPr/>
        </p:nvSpPr>
        <p:spPr>
          <a:xfrm>
            <a:off x="6929476" y="1892469"/>
            <a:ext cx="1043299" cy="338554"/>
          </a:xfrm>
          <a:prstGeom prst="rect">
            <a:avLst/>
          </a:prstGeom>
          <a:noFill/>
        </p:spPr>
        <p:txBody>
          <a:bodyPr wrap="none" rtlCol="0">
            <a:spAutoFit/>
          </a:bodyPr>
          <a:lstStyle/>
          <a:p>
            <a:r>
              <a:rPr lang="en-US" sz="1600" dirty="0" err="1" smtClean="0"/>
              <a:t>bool</a:t>
            </a:r>
            <a:r>
              <a:rPr lang="en-US" sz="1600" dirty="0" smtClean="0"/>
              <a:t> temp</a:t>
            </a:r>
            <a:endParaRPr lang="en-US" sz="1600" dirty="0"/>
          </a:p>
        </p:txBody>
      </p:sp>
      <p:sp>
        <p:nvSpPr>
          <p:cNvPr id="46" name="TextBox 45"/>
          <p:cNvSpPr txBox="1"/>
          <p:nvPr/>
        </p:nvSpPr>
        <p:spPr>
          <a:xfrm>
            <a:off x="5105400" y="1447800"/>
            <a:ext cx="751552" cy="338554"/>
          </a:xfrm>
          <a:prstGeom prst="rect">
            <a:avLst/>
          </a:prstGeom>
          <a:noFill/>
        </p:spPr>
        <p:txBody>
          <a:bodyPr wrap="none" rtlCol="0">
            <a:spAutoFit/>
          </a:bodyPr>
          <a:lstStyle/>
          <a:p>
            <a:r>
              <a:rPr lang="en-US" sz="1600" dirty="0" smtClean="0"/>
              <a:t>Delay1</a:t>
            </a:r>
            <a:endParaRPr lang="en-US" sz="1600" dirty="0"/>
          </a:p>
        </p:txBody>
      </p:sp>
      <p:grpSp>
        <p:nvGrpSpPr>
          <p:cNvPr id="38" name="Group 37"/>
          <p:cNvGrpSpPr/>
          <p:nvPr/>
        </p:nvGrpSpPr>
        <p:grpSpPr>
          <a:xfrm>
            <a:off x="0" y="6142038"/>
            <a:ext cx="9144000" cy="715962"/>
            <a:chOff x="0" y="6142038"/>
            <a:chExt cx="9144000" cy="715962"/>
          </a:xfrm>
        </p:grpSpPr>
        <p:pic>
          <p:nvPicPr>
            <p:cNvPr id="4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0" name="Object 2"/>
            <p:cNvGraphicFramePr>
              <a:graphicFrameLocks noChangeAspect="1"/>
            </p:cNvGraphicFramePr>
            <p:nvPr/>
          </p:nvGraphicFramePr>
          <p:xfrm>
            <a:off x="8653463" y="6163469"/>
            <a:ext cx="490537" cy="673100"/>
          </p:xfrm>
          <a:graphic>
            <a:graphicData uri="http://schemas.openxmlformats.org/presentationml/2006/ole">
              <p:oleObj spid="_x0000_s54275" name="Acrobat Document" r:id="rId4" imgW="4790808" imgH="6162472" progId="AcroExch.Document.7">
                <p:embed/>
              </p:oleObj>
            </a:graphicData>
          </a:graphic>
        </p:graphicFrame>
      </p:grpSp>
    </p:spTree>
    <p:extLst>
      <p:ext uri="{BB962C8B-B14F-4D97-AF65-F5344CB8AC3E}">
        <p14:creationId xmlns="" xmlns:p14="http://schemas.microsoft.com/office/powerpoint/2010/main" val="248586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Sequential </a:t>
            </a:r>
            <a:r>
              <a:rPr lang="en-US" sz="2800" dirty="0" err="1" smtClean="0">
                <a:solidFill>
                  <a:srgbClr val="C00000"/>
                </a:solidFill>
                <a:latin typeface="Comic Sans MS" pitchFamily="66" charset="0"/>
                <a:cs typeface="Times New Roman" pitchFamily="18" charset="0"/>
              </a:rPr>
              <a:t>vs</a:t>
            </a:r>
            <a:r>
              <a:rPr lang="en-US" sz="2800" dirty="0" smtClean="0">
                <a:solidFill>
                  <a:srgbClr val="C00000"/>
                </a:solidFill>
                <a:latin typeface="Comic Sans MS" pitchFamily="66" charset="0"/>
                <a:cs typeface="Times New Roman" pitchFamily="18" charset="0"/>
              </a:rPr>
              <a:t> Concurrent Computation</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457200" y="1219200"/>
            <a:ext cx="8686800" cy="4906963"/>
          </a:xfrm>
        </p:spPr>
        <p:txBody>
          <a:bodyPr>
            <a:normAutofit/>
          </a:bodyPr>
          <a:lstStyle/>
          <a:p>
            <a:pPr>
              <a:buFont typeface="Wingdings" pitchFamily="2" charset="2"/>
              <a:buChar char="q"/>
            </a:pPr>
            <a:r>
              <a:rPr lang="en-US" sz="2200" dirty="0" smtClean="0">
                <a:latin typeface="Comic Sans MS" pitchFamily="66" charset="0"/>
              </a:rPr>
              <a:t>Classical model of computation: Sequential</a:t>
            </a:r>
          </a:p>
          <a:p>
            <a:pPr lvl="1">
              <a:buFont typeface="Wingdings" pitchFamily="2" charset="2"/>
              <a:buChar char="§"/>
            </a:pPr>
            <a:r>
              <a:rPr lang="en-US" sz="1800" dirty="0" smtClean="0">
                <a:latin typeface="Comic Sans MS" pitchFamily="66" charset="0"/>
              </a:rPr>
              <a:t>A computation is a sequence of instructions executed one at a time</a:t>
            </a:r>
          </a:p>
          <a:p>
            <a:pPr lvl="1">
              <a:buFont typeface="Wingdings" pitchFamily="2" charset="2"/>
              <a:buChar char="§"/>
            </a:pPr>
            <a:r>
              <a:rPr lang="en-US" sz="1800" dirty="0" smtClean="0">
                <a:latin typeface="Comic Sans MS" pitchFamily="66" charset="0"/>
              </a:rPr>
              <a:t>Well understood and canonical model: Turing machines</a:t>
            </a:r>
          </a:p>
          <a:p>
            <a:pPr lvl="1">
              <a:buFont typeface="Wingdings" pitchFamily="2" charset="2"/>
              <a:buChar char="§"/>
            </a:pPr>
            <a:endParaRPr lang="en-US" sz="1800" dirty="0" smtClean="0">
              <a:latin typeface="Comic Sans MS" pitchFamily="66" charset="0"/>
            </a:endParaRPr>
          </a:p>
          <a:p>
            <a:pPr>
              <a:buFont typeface="Wingdings" pitchFamily="2" charset="2"/>
              <a:buChar char="q"/>
            </a:pPr>
            <a:r>
              <a:rPr lang="en-US" sz="2200" dirty="0" smtClean="0">
                <a:latin typeface="Comic Sans MS" pitchFamily="66" charset="0"/>
              </a:rPr>
              <a:t>Concurrent Computation</a:t>
            </a:r>
          </a:p>
          <a:p>
            <a:pPr lvl="1">
              <a:buFont typeface="Wingdings" pitchFamily="2" charset="2"/>
              <a:buChar char="§"/>
            </a:pPr>
            <a:r>
              <a:rPr lang="en-US" sz="2000" dirty="0" smtClean="0">
                <a:latin typeface="Comic Sans MS" pitchFamily="66" charset="0"/>
              </a:rPr>
              <a:t>Multiple components/processes exchanging information and evolving concurrently</a:t>
            </a:r>
          </a:p>
          <a:p>
            <a:pPr lvl="1">
              <a:buFont typeface="Wingdings" pitchFamily="2" charset="2"/>
              <a:buChar char="§"/>
            </a:pPr>
            <a:r>
              <a:rPr lang="en-US" sz="2000" dirty="0" smtClean="0">
                <a:latin typeface="Comic Sans MS" pitchFamily="66" charset="0"/>
              </a:rPr>
              <a:t>Logical </a:t>
            </a:r>
            <a:r>
              <a:rPr lang="en-US" sz="2000" dirty="0" err="1" smtClean="0">
                <a:latin typeface="Comic Sans MS" pitchFamily="66" charset="0"/>
              </a:rPr>
              <a:t>vs</a:t>
            </a:r>
            <a:r>
              <a:rPr lang="en-US" sz="2000" dirty="0" smtClean="0">
                <a:latin typeface="Comic Sans MS" pitchFamily="66" charset="0"/>
              </a:rPr>
              <a:t> physical concurrency</a:t>
            </a:r>
          </a:p>
          <a:p>
            <a:pPr lvl="1">
              <a:buFont typeface="Wingdings" pitchFamily="2" charset="2"/>
              <a:buChar char="§"/>
            </a:pPr>
            <a:r>
              <a:rPr lang="en-US" sz="2000" dirty="0" smtClean="0">
                <a:latin typeface="Comic Sans MS" pitchFamily="66" charset="0"/>
              </a:rPr>
              <a:t>Broad range of formal models for concurrent computation</a:t>
            </a:r>
          </a:p>
          <a:p>
            <a:pPr lvl="1">
              <a:buFont typeface="Wingdings" pitchFamily="2" charset="2"/>
              <a:buChar char="§"/>
            </a:pPr>
            <a:r>
              <a:rPr lang="en-US" sz="2000" dirty="0" smtClean="0">
                <a:latin typeface="Comic Sans MS" pitchFamily="66" charset="0"/>
              </a:rPr>
              <a:t>Key distinction: Synchronous </a:t>
            </a:r>
            <a:r>
              <a:rPr lang="en-US" sz="2000" dirty="0" err="1" smtClean="0">
                <a:latin typeface="Comic Sans MS" pitchFamily="66" charset="0"/>
              </a:rPr>
              <a:t>vs</a:t>
            </a:r>
            <a:r>
              <a:rPr lang="en-US" sz="2000" dirty="0" smtClean="0">
                <a:latin typeface="Comic Sans MS" pitchFamily="66" charset="0"/>
              </a:rPr>
              <a:t> Asynchronous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40963" name="Acrobat Document" r:id="rId4" imgW="4790808" imgH="6162472" progId="AcroExch.Document.7">
                <p:embed/>
              </p:oleObj>
            </a:graphicData>
          </a:graphic>
        </p:graphicFrame>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Parallel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657600"/>
            <a:ext cx="87630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err="1" smtClean="0">
                <a:latin typeface="Comic Sans MS" pitchFamily="66" charset="0"/>
              </a:rPr>
              <a:t>DDelay</a:t>
            </a:r>
            <a:r>
              <a:rPr lang="en-US" sz="2000" dirty="0" smtClean="0">
                <a:latin typeface="Comic Sans MS" pitchFamily="66" charset="0"/>
              </a:rPr>
              <a:t> = Delay1 || Delay2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both concurrently</a:t>
            </a:r>
          </a:p>
          <a:p>
            <a:pPr marL="342900" indent="-342900">
              <a:spcBef>
                <a:spcPct val="20000"/>
              </a:spcBef>
              <a:buFont typeface="Wingdings" pitchFamily="2" charset="2"/>
              <a:buChar char="q"/>
              <a:defRPr/>
            </a:pPr>
            <a:r>
              <a:rPr lang="en-US" sz="2000" dirty="0" smtClean="0">
                <a:latin typeface="Comic Sans MS" pitchFamily="66" charset="0"/>
              </a:rPr>
              <a:t>When can two components be composed?</a:t>
            </a:r>
          </a:p>
          <a:p>
            <a:pPr marL="342900" indent="-342900">
              <a:spcBef>
                <a:spcPct val="20000"/>
              </a:spcBef>
              <a:buFont typeface="Wingdings" pitchFamily="2" charset="2"/>
              <a:buChar char="q"/>
              <a:defRPr/>
            </a:pPr>
            <a:r>
              <a:rPr lang="en-US" sz="2000" dirty="0" smtClean="0">
                <a:latin typeface="Comic Sans MS" pitchFamily="66" charset="0"/>
              </a:rPr>
              <a:t>How to define parallel composition precisely?</a:t>
            </a:r>
          </a:p>
          <a:p>
            <a:pPr marL="800100" lvl="1" indent="-342900">
              <a:spcBef>
                <a:spcPct val="20000"/>
              </a:spcBef>
              <a:buFont typeface="Wingdings" pitchFamily="2" charset="2"/>
              <a:buChar char="§"/>
              <a:defRPr/>
            </a:pPr>
            <a:r>
              <a:rPr lang="en-US" sz="2000" dirty="0" smtClean="0">
                <a:latin typeface="Comic Sans MS" pitchFamily="66" charset="0"/>
              </a:rPr>
              <a:t>Input/output/state variables, initialization, and reaction description of composite defined in terms of components</a:t>
            </a:r>
          </a:p>
          <a:p>
            <a:pPr marL="800100" lvl="1" indent="-342900">
              <a:spcBef>
                <a:spcPct val="20000"/>
              </a:spcBef>
              <a:buFont typeface="Wingdings" pitchFamily="2" charset="2"/>
              <a:buChar char="§"/>
              <a:defRPr/>
            </a:pPr>
            <a:r>
              <a:rPr lang="en-US" sz="2000" dirty="0" smtClean="0">
                <a:latin typeface="Comic Sans MS" pitchFamily="66" charset="0"/>
              </a:rPr>
              <a:t>Can be viewed as an “algorithm” for compilation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276600" y="2386470"/>
            <a:ext cx="1418911"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3622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19474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600200"/>
            <a:ext cx="751552" cy="338554"/>
          </a:xfrm>
          <a:prstGeom prst="rect">
            <a:avLst/>
          </a:prstGeom>
          <a:noFill/>
        </p:spPr>
        <p:txBody>
          <a:bodyPr wrap="none" rtlCol="0">
            <a:spAutoFit/>
          </a:bodyPr>
          <a:lstStyle/>
          <a:p>
            <a:r>
              <a:rPr lang="en-US" sz="1600" dirty="0" smtClean="0"/>
              <a:t>Delay1</a:t>
            </a:r>
            <a:endParaRPr lang="en-US" sz="1600" dirty="0"/>
          </a:p>
        </p:txBody>
      </p:sp>
      <p:grpSp>
        <p:nvGrpSpPr>
          <p:cNvPr id="3"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cxnSp>
        <p:nvCxnSpPr>
          <p:cNvPr id="19" name="Straight Arrow Connector 1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0" y="6142038"/>
            <a:ext cx="9144000" cy="715962"/>
            <a:chOff x="0" y="6142038"/>
            <a:chExt cx="9144000" cy="715962"/>
          </a:xfrm>
        </p:grpSpPr>
        <p:pic>
          <p:nvPicPr>
            <p:cNvPr id="2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p:oleObj spid="_x0000_s55299" name="Acrobat Document" r:id="rId4" imgW="4790808" imgH="6162472" progId="AcroExch.Document.7">
                <p:embed/>
              </p:oleObj>
            </a:graphicData>
          </a:graphic>
        </p:graphicFrame>
      </p:grpSp>
    </p:spTree>
    <p:extLst>
      <p:ext uri="{BB962C8B-B14F-4D97-AF65-F5344CB8AC3E}">
        <p14:creationId xmlns="" xmlns:p14="http://schemas.microsoft.com/office/powerpoint/2010/main" val="25550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Compatibility of components C1 and C2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 have common input variables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Cannot have common output variables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unique component responsible for values of any given variable</a:t>
            </a:r>
          </a:p>
          <a:p>
            <a:pPr marL="342900" indent="-342900">
              <a:spcBef>
                <a:spcPct val="20000"/>
              </a:spcBef>
              <a:buFont typeface="Wingdings" pitchFamily="2" charset="2"/>
              <a:buChar char="q"/>
              <a:defRPr/>
            </a:pPr>
            <a:r>
              <a:rPr lang="en-US" sz="2000" dirty="0" smtClean="0">
                <a:latin typeface="Comic Sans MS" pitchFamily="66" charset="0"/>
              </a:rPr>
              <a:t>Cannot have common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State variables can be implicitly renamed to avoid conflicts</a:t>
            </a:r>
          </a:p>
          <a:p>
            <a:pPr marL="342900" indent="-342900">
              <a:spcBef>
                <a:spcPct val="20000"/>
              </a:spcBef>
              <a:buFont typeface="Wingdings" pitchFamily="2" charset="2"/>
              <a:buChar char="q"/>
              <a:defRPr/>
            </a:pPr>
            <a:r>
              <a:rPr lang="en-US" sz="2000" dirty="0" smtClean="0">
                <a:latin typeface="Comic Sans MS" pitchFamily="66" charset="0"/>
              </a:rPr>
              <a:t>Input variable of one can be output of another, and vice versa</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6" name="Object 2"/>
            <p:cNvGraphicFramePr>
              <a:graphicFrameLocks noChangeAspect="1"/>
            </p:cNvGraphicFramePr>
            <p:nvPr/>
          </p:nvGraphicFramePr>
          <p:xfrm>
            <a:off x="8653463" y="6163469"/>
            <a:ext cx="490537" cy="673100"/>
          </p:xfrm>
          <a:graphic>
            <a:graphicData uri="http://schemas.openxmlformats.org/presentationml/2006/ole">
              <p:oleObj spid="_x0000_s56323" name="Acrobat Document" r:id="rId4" imgW="4790808" imgH="6162472" progId="AcroExch.Document.7">
                <p:embed/>
              </p:oleObj>
            </a:graphicData>
          </a:graphic>
        </p:graphicFrame>
      </p:grpSp>
    </p:spTree>
    <p:extLst>
      <p:ext uri="{BB962C8B-B14F-4D97-AF65-F5344CB8AC3E}">
        <p14:creationId xmlns="" xmlns:p14="http://schemas.microsoft.com/office/powerpoint/2010/main" val="27714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Outputs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Output variables of Delay1 || Delay2 is {temp,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Note: By default, every output is available to outside world</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output </a:t>
            </a:r>
            <a:r>
              <a:rPr lang="en-US" sz="2000" dirty="0" err="1" smtClean="0">
                <a:latin typeface="Comic Sans MS" pitchFamily="66" charset="0"/>
              </a:rPr>
              <a:t>vars</a:t>
            </a:r>
            <a:r>
              <a:rPr lang="en-US" sz="2000" dirty="0" smtClean="0">
                <a:latin typeface="Comic Sans MS" pitchFamily="66" charset="0"/>
              </a:rPr>
              <a:t> O1 and C2 has output </a:t>
            </a:r>
            <a:r>
              <a:rPr lang="en-US" sz="2000" dirty="0" err="1" smtClean="0">
                <a:latin typeface="Comic Sans MS" pitchFamily="66" charset="0"/>
              </a:rPr>
              <a:t>vars</a:t>
            </a:r>
            <a:r>
              <a:rPr lang="en-US" sz="2000" dirty="0" smtClean="0">
                <a:latin typeface="Comic Sans MS" pitchFamily="66" charset="0"/>
              </a:rPr>
              <a:t> O2 then the product C1 || C2 has output </a:t>
            </a:r>
            <a:r>
              <a:rPr lang="en-US" sz="2000" dirty="0" err="1" smtClean="0">
                <a:latin typeface="Comic Sans MS" pitchFamily="66" charset="0"/>
              </a:rPr>
              <a:t>vars</a:t>
            </a:r>
            <a:r>
              <a:rPr lang="en-US" sz="2000" dirty="0" smtClean="0">
                <a:latin typeface="Comic Sans MS" pitchFamily="66" charset="0"/>
              </a:rPr>
              <a:t> O1 U O2 </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8389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69139"/>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3"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4"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7" name="Object 2"/>
            <p:cNvGraphicFramePr>
              <a:graphicFrameLocks noChangeAspect="1"/>
            </p:cNvGraphicFramePr>
            <p:nvPr/>
          </p:nvGraphicFramePr>
          <p:xfrm>
            <a:off x="8653463" y="6163469"/>
            <a:ext cx="490537" cy="673100"/>
          </p:xfrm>
          <a:graphic>
            <a:graphicData uri="http://schemas.openxmlformats.org/presentationml/2006/ole">
              <p:oleObj spid="_x0000_s57347" name="Acrobat Document" r:id="rId4" imgW="4790808" imgH="6162472" progId="AcroExch.Document.7">
                <p:embed/>
              </p:oleObj>
            </a:graphicData>
          </a:graphic>
        </p:graphicFrame>
      </p:grpSp>
    </p:spTree>
    <p:extLst>
      <p:ext uri="{BB962C8B-B14F-4D97-AF65-F5344CB8AC3E}">
        <p14:creationId xmlns="" xmlns:p14="http://schemas.microsoft.com/office/powerpoint/2010/main" val="18282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5814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Input variables of Delay1 || Delay2 is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Even though temp is input of Delay2, it is not an input of product</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input </a:t>
            </a:r>
            <a:r>
              <a:rPr lang="en-US" sz="2000" dirty="0" err="1" smtClean="0">
                <a:latin typeface="Comic Sans MS" pitchFamily="66" charset="0"/>
              </a:rPr>
              <a:t>vars</a:t>
            </a:r>
            <a:r>
              <a:rPr lang="en-US" sz="2000" dirty="0" smtClean="0">
                <a:latin typeface="Comic Sans MS" pitchFamily="66" charset="0"/>
              </a:rPr>
              <a:t> I1 and C2 has input </a:t>
            </a:r>
            <a:r>
              <a:rPr lang="en-US" sz="2000" dirty="0" err="1" smtClean="0">
                <a:latin typeface="Comic Sans MS" pitchFamily="66" charset="0"/>
              </a:rPr>
              <a:t>vars</a:t>
            </a:r>
            <a:r>
              <a:rPr lang="en-US" sz="2000" dirty="0" smtClean="0">
                <a:latin typeface="Comic Sans MS" pitchFamily="66" charset="0"/>
              </a:rPr>
              <a:t> I2 then the product     C1 || C2 has input </a:t>
            </a:r>
            <a:r>
              <a:rPr lang="en-US" sz="2000" dirty="0" err="1" smtClean="0">
                <a:latin typeface="Comic Sans MS" pitchFamily="66" charset="0"/>
              </a:rPr>
              <a:t>vars</a:t>
            </a:r>
            <a:r>
              <a:rPr lang="en-US" sz="2000" dirty="0" smtClean="0">
                <a:latin typeface="Comic Sans MS" pitchFamily="66" charset="0"/>
              </a:rPr>
              <a:t> (I1 U I2) \ (O1 U O2)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variable is an input of the product if it is an input of one of the components, and not an output of the other</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3"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4" name="Group 21"/>
          <p:cNvGrpSpPr/>
          <p:nvPr/>
        </p:nvGrpSpPr>
        <p:grpSpPr>
          <a:xfrm>
            <a:off x="4700404" y="1908047"/>
            <a:ext cx="1841222" cy="795754"/>
            <a:chOff x="5219700" y="1828800"/>
            <a:chExt cx="1841222" cy="795754"/>
          </a:xfrm>
        </p:grpSpPr>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24400" y="2286000"/>
            <a:ext cx="18288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7" name="Object 2"/>
            <p:cNvGraphicFramePr>
              <a:graphicFrameLocks noChangeAspect="1"/>
            </p:cNvGraphicFramePr>
            <p:nvPr/>
          </p:nvGraphicFramePr>
          <p:xfrm>
            <a:off x="8653463" y="6163469"/>
            <a:ext cx="490537" cy="673100"/>
          </p:xfrm>
          <a:graphic>
            <a:graphicData uri="http://schemas.openxmlformats.org/presentationml/2006/ole">
              <p:oleObj spid="_x0000_s58371" name="Acrobat Document" r:id="rId4" imgW="4790808" imgH="6162472" progId="AcroExch.Document.7">
                <p:embed/>
              </p:oleObj>
            </a:graphicData>
          </a:graphic>
        </p:graphicFrame>
      </p:grpSp>
    </p:spTree>
    <p:extLst>
      <p:ext uri="{BB962C8B-B14F-4D97-AF65-F5344CB8AC3E}">
        <p14:creationId xmlns="" xmlns:p14="http://schemas.microsoft.com/office/powerpoint/2010/main" val="166011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581400"/>
            <a:ext cx="8991600" cy="2362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State variables of Delay1 || Delay2 : {x1, x2}</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state </a:t>
            </a:r>
            <a:r>
              <a:rPr lang="en-US" sz="2000" dirty="0" err="1" smtClean="0">
                <a:latin typeface="Comic Sans MS" pitchFamily="66" charset="0"/>
              </a:rPr>
              <a:t>vars</a:t>
            </a:r>
            <a:r>
              <a:rPr lang="en-US" sz="2000" dirty="0" smtClean="0">
                <a:latin typeface="Comic Sans MS" pitchFamily="66" charset="0"/>
              </a:rPr>
              <a:t> S1 and C2 has state </a:t>
            </a:r>
            <a:r>
              <a:rPr lang="en-US" sz="2000" dirty="0" err="1" smtClean="0">
                <a:latin typeface="Comic Sans MS" pitchFamily="66" charset="0"/>
              </a:rPr>
              <a:t>vars</a:t>
            </a:r>
            <a:r>
              <a:rPr lang="en-US" sz="2000" dirty="0" smtClean="0">
                <a:latin typeface="Comic Sans MS" pitchFamily="66" charset="0"/>
              </a:rPr>
              <a:t> S2 then the product has state </a:t>
            </a:r>
            <a:r>
              <a:rPr lang="en-US" sz="2000" dirty="0" err="1" smtClean="0">
                <a:latin typeface="Comic Sans MS" pitchFamily="66" charset="0"/>
              </a:rPr>
              <a:t>vars</a:t>
            </a:r>
            <a:r>
              <a:rPr lang="en-US" sz="2000" dirty="0" smtClean="0">
                <a:latin typeface="Comic Sans MS" pitchFamily="66" charset="0"/>
              </a:rPr>
              <a:t> (S1 U </a:t>
            </a:r>
            <a:r>
              <a:rPr lang="en-US" sz="2000" dirty="0">
                <a:latin typeface="Comic Sans MS" pitchFamily="66" charset="0"/>
              </a:rPr>
              <a:t>S</a:t>
            </a:r>
            <a:r>
              <a:rPr lang="en-US" sz="2000" dirty="0" smtClean="0">
                <a:latin typeface="Comic Sans MS" pitchFamily="66" charset="0"/>
              </a:rPr>
              <a: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state of the product is a pair (s1, s2), where s1 is a state of C1 and s2 is a state of C2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If C1 has n1 states and C2 has n2 states then the product has (n1 x n2) states</a:t>
            </a: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3" name="Group 17"/>
          <p:cNvGrpSpPr/>
          <p:nvPr/>
        </p:nvGrpSpPr>
        <p:grpSpPr>
          <a:xfrm>
            <a:off x="1676400" y="2009816"/>
            <a:ext cx="1714669" cy="795754"/>
            <a:chOff x="5214807" y="1828800"/>
            <a:chExt cx="1714669" cy="795754"/>
          </a:xfrm>
        </p:grpSpPr>
        <p:cxnSp>
          <p:nvCxnSpPr>
            <p:cNvPr id="19" name="Straight Connector 18"/>
            <p:cNvCxnSpPr/>
            <p:nvPr/>
          </p:nvCxnSpPr>
          <p:spPr>
            <a:xfrm>
              <a:off x="5214807" y="2175793"/>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4"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7" name="Object 2"/>
            <p:cNvGraphicFramePr>
              <a:graphicFrameLocks noChangeAspect="1"/>
            </p:cNvGraphicFramePr>
            <p:nvPr/>
          </p:nvGraphicFramePr>
          <p:xfrm>
            <a:off x="8653463" y="6163469"/>
            <a:ext cx="490537" cy="673100"/>
          </p:xfrm>
          <a:graphic>
            <a:graphicData uri="http://schemas.openxmlformats.org/presentationml/2006/ole">
              <p:oleObj spid="_x0000_s59395" name="Acrobat Document" r:id="rId4" imgW="4790808" imgH="6162472" progId="AcroExch.Document.7">
                <p:embed/>
              </p:oleObj>
            </a:graphicData>
          </a:graphic>
        </p:graphicFrame>
      </p:grpSp>
    </p:spTree>
    <p:extLst>
      <p:ext uri="{BB962C8B-B14F-4D97-AF65-F5344CB8AC3E}">
        <p14:creationId xmlns="" xmlns:p14="http://schemas.microsoft.com/office/powerpoint/2010/main" val="36324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Initial 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The initialization code </a:t>
            </a:r>
            <a:r>
              <a:rPr lang="en-US" sz="2000" dirty="0" err="1" smtClean="0">
                <a:latin typeface="Comic Sans MS" pitchFamily="66" charset="0"/>
              </a:rPr>
              <a:t>Init</a:t>
            </a:r>
            <a:r>
              <a:rPr lang="en-US" sz="2000" dirty="0" smtClean="0">
                <a:latin typeface="Comic Sans MS" pitchFamily="66" charset="0"/>
              </a:rPr>
              <a:t> for Delay1 || Delay2 is “x1:=0;x2:=0”</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Initial state is (0,0)</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initialization Init1 and C2 has initialization Init2 then the product C1 || C2 has initialization Init1; Init2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 does not matter</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 is the product of sets [Init1] x [Init2]</a:t>
            </a:r>
          </a:p>
          <a:p>
            <a:pPr lvl="1">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3"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4"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7" name="Object 2"/>
            <p:cNvGraphicFramePr>
              <a:graphicFrameLocks noChangeAspect="1"/>
            </p:cNvGraphicFramePr>
            <p:nvPr/>
          </p:nvGraphicFramePr>
          <p:xfrm>
            <a:off x="8653463" y="6163469"/>
            <a:ext cx="490537" cy="673100"/>
          </p:xfrm>
          <a:graphic>
            <a:graphicData uri="http://schemas.openxmlformats.org/presentationml/2006/ole">
              <p:oleObj spid="_x0000_s60419" name="Acrobat Document" r:id="rId4" imgW="4790808" imgH="6162472" progId="AcroExch.Document.7">
                <p:embed/>
              </p:oleObj>
            </a:graphicData>
          </a:graphic>
        </p:graphicFrame>
      </p:grpSp>
    </p:spTree>
    <p:extLst>
      <p:ext uri="{BB962C8B-B14F-4D97-AF65-F5344CB8AC3E}">
        <p14:creationId xmlns="" xmlns:p14="http://schemas.microsoft.com/office/powerpoint/2010/main" val="108075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Reactions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342900" y="3962400"/>
            <a:ext cx="84582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Execution of Delay1 || Delay2 within a round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Environment provides input value for variable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“temp:=x1; x1:=in” of Delay1</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“out:=x2; x2:=temp” of Delay2</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cxnSp>
        <p:nvCxnSpPr>
          <p:cNvPr id="19" name="Straight Connector 18"/>
          <p:cNvCxnSpPr/>
          <p:nvPr/>
        </p:nvCxnSpPr>
        <p:spPr>
          <a:xfrm flipV="1">
            <a:off x="1676400" y="2286000"/>
            <a:ext cx="16764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52600" y="19812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1719393" y="2467016"/>
            <a:ext cx="1671676" cy="338554"/>
          </a:xfrm>
          <a:prstGeom prst="rect">
            <a:avLst/>
          </a:prstGeom>
          <a:noFill/>
        </p:spPr>
        <p:txBody>
          <a:bodyPr wrap="none" rtlCol="0">
            <a:spAutoFit/>
          </a:bodyPr>
          <a:lstStyle/>
          <a:p>
            <a:r>
              <a:rPr lang="en-US" sz="1600" dirty="0" smtClean="0"/>
              <a:t>temp:=x1 ; x1:= in</a:t>
            </a:r>
            <a:endParaRPr lang="en-US" sz="1600" dirty="0"/>
          </a:p>
        </p:txBody>
      </p:sp>
      <p:cxnSp>
        <p:nvCxnSpPr>
          <p:cNvPr id="23" name="Straight Connector 22"/>
          <p:cNvCxnSpPr/>
          <p:nvPr/>
        </p:nvCxnSpPr>
        <p:spPr>
          <a:xfrm flipV="1">
            <a:off x="4695511" y="2238162"/>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00404" y="1908047"/>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4738504" y="2365247"/>
            <a:ext cx="1803122" cy="338554"/>
          </a:xfrm>
          <a:prstGeom prst="rect">
            <a:avLst/>
          </a:prstGeom>
          <a:noFill/>
        </p:spPr>
        <p:txBody>
          <a:bodyPr wrap="none" rtlCol="0">
            <a:spAutoFit/>
          </a:bodyPr>
          <a:lstStyle/>
          <a:p>
            <a:r>
              <a:rPr lang="en-US" sz="1600" dirty="0" smtClean="0"/>
              <a:t>out:=x2 ; x2:= temp</a:t>
            </a:r>
            <a:endParaRPr lang="en-US" sz="1600" dirty="0"/>
          </a:p>
        </p:txBody>
      </p:sp>
      <p:cxnSp>
        <p:nvCxnSpPr>
          <p:cNvPr id="24" name="Straight Arrow Connector 23"/>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0" y="6142038"/>
            <a:ext cx="9144000" cy="715962"/>
            <a:chOff x="0" y="6142038"/>
            <a:chExt cx="9144000" cy="715962"/>
          </a:xfrm>
        </p:grpSpPr>
        <p:pic>
          <p:nvPicPr>
            <p:cNvPr id="3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6" name="Object 2"/>
            <p:cNvGraphicFramePr>
              <a:graphicFrameLocks noChangeAspect="1"/>
            </p:cNvGraphicFramePr>
            <p:nvPr/>
          </p:nvGraphicFramePr>
          <p:xfrm>
            <a:off x="8653463" y="6163469"/>
            <a:ext cx="490537" cy="673100"/>
          </p:xfrm>
          <a:graphic>
            <a:graphicData uri="http://schemas.openxmlformats.org/presentationml/2006/ole">
              <p:oleObj spid="_x0000_s61443" name="Acrobat Document" r:id="rId4" imgW="4790808" imgH="6162472" progId="AcroExch.Document.7">
                <p:embed/>
              </p:oleObj>
            </a:graphicData>
          </a:graphic>
        </p:graphicFrame>
      </p:grpSp>
    </p:spTree>
    <p:extLst>
      <p:ext uri="{BB962C8B-B14F-4D97-AF65-F5344CB8AC3E}">
        <p14:creationId xmlns="" xmlns:p14="http://schemas.microsoft.com/office/powerpoint/2010/main" val="3112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When some output of C1 is an input of C2, and some output of C2 is an input of C1, how do we order the executions of reaction descriptions React1 and React2?</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Should such composition be allowed at all?</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6" name="Object 2"/>
            <p:cNvGraphicFramePr>
              <a:graphicFrameLocks noChangeAspect="1"/>
            </p:cNvGraphicFramePr>
            <p:nvPr/>
          </p:nvGraphicFramePr>
          <p:xfrm>
            <a:off x="8653463" y="6163469"/>
            <a:ext cx="490537" cy="673100"/>
          </p:xfrm>
          <a:graphic>
            <a:graphicData uri="http://schemas.openxmlformats.org/presentationml/2006/ole">
              <p:oleObj spid="_x0000_s62467" name="Acrobat Document" r:id="rId4" imgW="4790808" imgH="6162472" progId="AcroExch.Document.7">
                <p:embed/>
              </p:oleObj>
            </a:graphicData>
          </a:graphic>
        </p:graphicFrame>
      </p:grpSp>
    </p:spTree>
    <p:extLst>
      <p:ext uri="{BB962C8B-B14F-4D97-AF65-F5344CB8AC3E}">
        <p14:creationId xmlns="" xmlns:p14="http://schemas.microsoft.com/office/powerpoint/2010/main" val="2521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90500" y="3733800"/>
            <a:ext cx="87630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Relay, its output out “awaits” its input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Inverter, its output in “awaits” its input out</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product, cannot order the execution of the two</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presence of such cyclic dependency, composition is disallowed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Intuition: Combinational cycles should be avoided</a:t>
            </a:r>
          </a:p>
        </p:txBody>
      </p:sp>
      <p:sp>
        <p:nvSpPr>
          <p:cNvPr id="39" name="Rectangle 38"/>
          <p:cNvSpPr/>
          <p:nvPr/>
        </p:nvSpPr>
        <p:spPr>
          <a:xfrm>
            <a:off x="3322946" y="1364209"/>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669861"/>
            <a:ext cx="0" cy="11389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4" idx="3"/>
          </p:cNvCxnSpPr>
          <p:nvPr/>
        </p:nvCxnSpPr>
        <p:spPr>
          <a:xfrm flipH="1" flipV="1">
            <a:off x="4970201" y="2823665"/>
            <a:ext cx="763849" cy="11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29339" cy="338554"/>
          </a:xfrm>
          <a:prstGeom prst="rect">
            <a:avLst/>
          </a:prstGeom>
          <a:noFill/>
        </p:spPr>
        <p:txBody>
          <a:bodyPr wrap="none" rtlCol="0">
            <a:spAutoFit/>
          </a:bodyPr>
          <a:lstStyle/>
          <a:p>
            <a:r>
              <a:rPr lang="en-US" sz="1600" dirty="0" smtClean="0"/>
              <a:t>Relay</a:t>
            </a:r>
            <a:endParaRPr lang="en-US" sz="1600" dirty="0"/>
          </a:p>
        </p:txBody>
      </p:sp>
      <p:sp>
        <p:nvSpPr>
          <p:cNvPr id="23" name="TextBox 22"/>
          <p:cNvSpPr txBox="1"/>
          <p:nvPr/>
        </p:nvSpPr>
        <p:spPr>
          <a:xfrm>
            <a:off x="3686068" y="1500584"/>
            <a:ext cx="873957" cy="338554"/>
          </a:xfrm>
          <a:prstGeom prst="rect">
            <a:avLst/>
          </a:prstGeom>
          <a:noFill/>
        </p:spPr>
        <p:txBody>
          <a:bodyPr wrap="none" rtlCol="0">
            <a:spAutoFit/>
          </a:bodyPr>
          <a:lstStyle/>
          <a:p>
            <a:pPr algn="ctr"/>
            <a:r>
              <a:rPr lang="en-US" sz="1600" dirty="0" smtClean="0"/>
              <a:t>out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669861"/>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2096" y="2654388"/>
            <a:ext cx="1116011" cy="338554"/>
          </a:xfrm>
          <a:prstGeom prst="rect">
            <a:avLst/>
          </a:prstGeom>
          <a:noFill/>
        </p:spPr>
        <p:txBody>
          <a:bodyPr wrap="none" rtlCol="0">
            <a:spAutoFit/>
          </a:bodyPr>
          <a:lstStyle/>
          <a:p>
            <a:pPr algn="ctr"/>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grpSp>
        <p:nvGrpSpPr>
          <p:cNvPr id="29" name="Group 28"/>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8" name="Object 2"/>
            <p:cNvGraphicFramePr>
              <a:graphicFrameLocks noChangeAspect="1"/>
            </p:cNvGraphicFramePr>
            <p:nvPr/>
          </p:nvGraphicFramePr>
          <p:xfrm>
            <a:off x="8653463" y="6163469"/>
            <a:ext cx="490537" cy="673100"/>
          </p:xfrm>
          <a:graphic>
            <a:graphicData uri="http://schemas.openxmlformats.org/presentationml/2006/ole">
              <p:oleObj spid="_x0000_s63491" name="Acrobat Document" r:id="rId4" imgW="4790808" imgH="6162472" progId="AcroExch.Document.7">
                <p:embed/>
              </p:oleObj>
            </a:graphicData>
          </a:graphic>
        </p:graphicFrame>
      </p:grpSp>
    </p:spTree>
    <p:extLst>
      <p:ext uri="{BB962C8B-B14F-4D97-AF65-F5344CB8AC3E}">
        <p14:creationId xmlns="" xmlns:p14="http://schemas.microsoft.com/office/powerpoint/2010/main" val="73955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082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Delay, possible to produce output without waiting for its input by executing the assignment “out :=x”</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Reaction code for product can be “out:=x; in := ~out; x :=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Goal: Refine specification of reaction description so that “await” dependencies among output-input variables are easy to detect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Ordering of code-blocks during composition should be easy</a:t>
            </a:r>
          </a:p>
        </p:txBody>
      </p:sp>
      <p:sp>
        <p:nvSpPr>
          <p:cNvPr id="39" name="Rectangle 38"/>
          <p:cNvSpPr/>
          <p:nvPr/>
        </p:nvSpPr>
        <p:spPr>
          <a:xfrm>
            <a:off x="3322946" y="1364209"/>
            <a:ext cx="1600200" cy="807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768138"/>
            <a:ext cx="0" cy="10406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53000" y="2819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47357" cy="338554"/>
          </a:xfrm>
          <a:prstGeom prst="rect">
            <a:avLst/>
          </a:prstGeom>
          <a:noFill/>
        </p:spPr>
        <p:txBody>
          <a:bodyPr wrap="none" rtlCol="0">
            <a:spAutoFit/>
          </a:bodyPr>
          <a:lstStyle/>
          <a:p>
            <a:r>
              <a:rPr lang="en-US" sz="1600" dirty="0" smtClean="0"/>
              <a:t>Delay</a:t>
            </a:r>
            <a:endParaRPr lang="en-US" sz="1600" dirty="0"/>
          </a:p>
        </p:txBody>
      </p:sp>
      <p:sp>
        <p:nvSpPr>
          <p:cNvPr id="23" name="TextBox 22"/>
          <p:cNvSpPr txBox="1"/>
          <p:nvPr/>
        </p:nvSpPr>
        <p:spPr>
          <a:xfrm>
            <a:off x="3387632" y="1768138"/>
            <a:ext cx="1354858" cy="338554"/>
          </a:xfrm>
          <a:prstGeom prst="rect">
            <a:avLst/>
          </a:prstGeom>
          <a:noFill/>
        </p:spPr>
        <p:txBody>
          <a:bodyPr wrap="none" rtlCol="0">
            <a:spAutoFit/>
          </a:bodyPr>
          <a:lstStyle/>
          <a:p>
            <a:r>
              <a:rPr lang="en-US" sz="1600" dirty="0"/>
              <a:t>o</a:t>
            </a:r>
            <a:r>
              <a:rPr lang="en-US" sz="1600" dirty="0" smtClean="0"/>
              <a:t>ut :=x; x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768138"/>
            <a:ext cx="81090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1526" y="2639502"/>
            <a:ext cx="1116011" cy="338554"/>
          </a:xfrm>
          <a:prstGeom prst="rect">
            <a:avLst/>
          </a:prstGeom>
          <a:noFill/>
        </p:spPr>
        <p:txBody>
          <a:bodyPr wrap="none" rtlCol="0">
            <a:spAutoFit/>
          </a:bodyPr>
          <a:lstStyle/>
          <a:p>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sp>
        <p:nvSpPr>
          <p:cNvPr id="20" name="TextBox 19"/>
          <p:cNvSpPr txBox="1"/>
          <p:nvPr/>
        </p:nvSpPr>
        <p:spPr>
          <a:xfrm>
            <a:off x="3344980" y="1364209"/>
            <a:ext cx="998991" cy="338554"/>
          </a:xfrm>
          <a:prstGeom prst="rect">
            <a:avLst/>
          </a:prstGeom>
          <a:noFill/>
        </p:spPr>
        <p:txBody>
          <a:bodyPr wrap="none" rtlCol="0">
            <a:spAutoFit/>
          </a:bodyPr>
          <a:lstStyle/>
          <a:p>
            <a:r>
              <a:rPr lang="en-US" sz="1600" dirty="0" err="1"/>
              <a:t>b</a:t>
            </a:r>
            <a:r>
              <a:rPr lang="en-US" sz="1600" dirty="0" err="1" smtClean="0"/>
              <a:t>ool</a:t>
            </a:r>
            <a:r>
              <a:rPr lang="en-US" sz="1600" dirty="0" smtClean="0"/>
              <a:t> x :=0</a:t>
            </a:r>
            <a:endParaRPr lang="en-US" sz="1600" dirty="0"/>
          </a:p>
        </p:txBody>
      </p:sp>
      <p:cxnSp>
        <p:nvCxnSpPr>
          <p:cNvPr id="12" name="Straight Connector 11"/>
          <p:cNvCxnSpPr/>
          <p:nvPr/>
        </p:nvCxnSpPr>
        <p:spPr>
          <a:xfrm>
            <a:off x="3344980" y="1671565"/>
            <a:ext cx="1608020" cy="4835"/>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8" name="Object 2"/>
            <p:cNvGraphicFramePr>
              <a:graphicFrameLocks noChangeAspect="1"/>
            </p:cNvGraphicFramePr>
            <p:nvPr/>
          </p:nvGraphicFramePr>
          <p:xfrm>
            <a:off x="8653463" y="6163469"/>
            <a:ext cx="490537" cy="673100"/>
          </p:xfrm>
          <a:graphic>
            <a:graphicData uri="http://schemas.openxmlformats.org/presentationml/2006/ole">
              <p:oleObj spid="_x0000_s64515" name="Acrobat Document" r:id="rId4" imgW="4790808" imgH="6162472" progId="AcroExch.Document.7">
                <p:embed/>
              </p:oleObj>
            </a:graphicData>
          </a:graphic>
        </p:graphicFrame>
      </p:grpSp>
    </p:spTree>
    <p:extLst>
      <p:ext uri="{BB962C8B-B14F-4D97-AF65-F5344CB8AC3E}">
        <p14:creationId xmlns="" xmlns:p14="http://schemas.microsoft.com/office/powerpoint/2010/main" val="167804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pPr algn="l"/>
            <a:r>
              <a:rPr lang="en-US" sz="2800" dirty="0" smtClean="0">
                <a:solidFill>
                  <a:srgbClr val="C00000"/>
                </a:solidFill>
                <a:latin typeface="Comic Sans MS" pitchFamily="66" charset="0"/>
                <a:cs typeface="Times New Roman" pitchFamily="18" charset="0"/>
              </a:rPr>
              <a:t>Synchronous Models</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0" y="1981200"/>
            <a:ext cx="9144000" cy="3886200"/>
          </a:xfrm>
        </p:spPr>
        <p:txBody>
          <a:bodyPr>
            <a:normAutofit/>
          </a:bodyPr>
          <a:lstStyle/>
          <a:p>
            <a:pPr>
              <a:buFont typeface="Wingdings" pitchFamily="2" charset="2"/>
              <a:buChar char="q"/>
            </a:pPr>
            <a:r>
              <a:rPr lang="en-US" sz="2000" dirty="0" smtClean="0">
                <a:latin typeface="Comic Sans MS" pitchFamily="66" charset="0"/>
              </a:rPr>
              <a:t>All components execute in a sequence of (logical) rounds in lock-step </a:t>
            </a:r>
          </a:p>
          <a:p>
            <a:pPr>
              <a:buFont typeface="Wingdings" pitchFamily="2" charset="2"/>
              <a:buChar char="q"/>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Example: Component blocks in digital hardware circuit</a:t>
            </a:r>
          </a:p>
          <a:p>
            <a:pPr lvl="1">
              <a:buFont typeface="Wingdings" pitchFamily="2" charset="2"/>
              <a:buChar char="§"/>
            </a:pPr>
            <a:r>
              <a:rPr lang="en-US" sz="2000" dirty="0" smtClean="0">
                <a:latin typeface="Comic Sans MS" pitchFamily="66" charset="0"/>
              </a:rPr>
              <a:t>Clock drives all components in a synchronized manner</a:t>
            </a:r>
          </a:p>
          <a:p>
            <a:pPr lvl="1">
              <a:buFont typeface="Wingdings" pitchFamily="2" charset="2"/>
              <a:buChar char="§"/>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Key idea in synchronous languages:</a:t>
            </a:r>
          </a:p>
          <a:p>
            <a:pPr lvl="1">
              <a:buFont typeface="Wingdings" pitchFamily="2" charset="2"/>
              <a:buChar char="§"/>
            </a:pPr>
            <a:r>
              <a:rPr lang="en-US" sz="2000" dirty="0" smtClean="0">
                <a:latin typeface="Comic Sans MS" pitchFamily="66" charset="0"/>
              </a:rPr>
              <a:t>Design system using such a synchronous round-based computation</a:t>
            </a:r>
          </a:p>
          <a:p>
            <a:pPr lvl="1">
              <a:buFont typeface="Wingdings" pitchFamily="2" charset="2"/>
              <a:buChar char="§"/>
            </a:pPr>
            <a:r>
              <a:rPr lang="en-US" sz="2000" dirty="0" smtClean="0">
                <a:latin typeface="Comic Sans MS" pitchFamily="66" charset="0"/>
              </a:rPr>
              <a:t>Benefit: Design is simpler (why?)</a:t>
            </a:r>
          </a:p>
          <a:p>
            <a:pPr lvl="1">
              <a:buFont typeface="Wingdings" pitchFamily="2" charset="2"/>
              <a:buChar char="§"/>
            </a:pPr>
            <a:r>
              <a:rPr lang="en-US" sz="2000" dirty="0" smtClean="0">
                <a:latin typeface="Comic Sans MS" pitchFamily="66" charset="0"/>
              </a:rPr>
              <a:t>Challenge: Ensure synchronous execution even if implementation platform is not single-chip hardware</a:t>
            </a:r>
          </a:p>
          <a:p>
            <a:pPr lvl="1">
              <a:buFont typeface="Wingdings" pitchFamily="2" charset="2"/>
              <a:buChar char="§"/>
            </a:pPr>
            <a:endParaRPr lang="en-US" sz="2000" dirty="0" smtClean="0">
              <a:latin typeface="Comic Sans MS" pitchFamily="66" charset="0"/>
            </a:endParaRPr>
          </a:p>
        </p:txBody>
      </p:sp>
      <p:pic>
        <p:nvPicPr>
          <p:cNvPr id="12" name="Picture 4" descr="http://www.intechopen.com/source/html/41709/media/image113.png"/>
          <p:cNvPicPr>
            <a:picLocks noChangeAspect="1" noChangeArrowheads="1"/>
          </p:cNvPicPr>
          <p:nvPr/>
        </p:nvPicPr>
        <p:blipFill>
          <a:blip r:embed="rId3" cstate="print"/>
          <a:srcRect/>
          <a:stretch>
            <a:fillRect/>
          </a:stretch>
        </p:blipFill>
        <p:spPr bwMode="auto">
          <a:xfrm>
            <a:off x="6019800" y="76200"/>
            <a:ext cx="2971800" cy="1704109"/>
          </a:xfrm>
          <a:prstGeom prst="rect">
            <a:avLst/>
          </a:prstGeom>
          <a:noFill/>
          <a:ln>
            <a:solidFill>
              <a:srgbClr val="000099"/>
            </a:solidFill>
          </a:ln>
        </p:spPr>
      </p:pic>
      <p:grpSp>
        <p:nvGrpSpPr>
          <p:cNvPr id="13" name="Group 12"/>
          <p:cNvGrpSpPr/>
          <p:nvPr/>
        </p:nvGrpSpPr>
        <p:grpSpPr>
          <a:xfrm>
            <a:off x="0" y="6142038"/>
            <a:ext cx="9144000" cy="715962"/>
            <a:chOff x="0" y="6142038"/>
            <a:chExt cx="9144000" cy="715962"/>
          </a:xfrm>
        </p:grpSpPr>
        <p:pic>
          <p:nvPicPr>
            <p:cNvPr id="14"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6" name="Object 2"/>
            <p:cNvGraphicFramePr>
              <a:graphicFrameLocks noChangeAspect="1"/>
            </p:cNvGraphicFramePr>
            <p:nvPr/>
          </p:nvGraphicFramePr>
          <p:xfrm>
            <a:off x="8653463" y="6163469"/>
            <a:ext cx="490537" cy="673100"/>
          </p:xfrm>
          <a:graphic>
            <a:graphicData uri="http://schemas.openxmlformats.org/presentationml/2006/ole">
              <p:oleObj spid="_x0000_s3075" name="Acrobat Document" r:id="rId5"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Splitting Reaction code into Tasks</a:t>
            </a:r>
            <a:endParaRPr lang="en-US" sz="2800" dirty="0">
              <a:solidFill>
                <a:srgbClr val="C00000"/>
              </a:solidFill>
              <a:latin typeface="Comic Sans MS" pitchFamily="66" charset="0"/>
              <a:cs typeface="Times New Roman" pitchFamily="18" charset="0"/>
            </a:endParaRPr>
          </a:p>
        </p:txBody>
      </p:sp>
      <p:grpSp>
        <p:nvGrpSpPr>
          <p:cNvPr id="3" name="Group 40"/>
          <p:cNvGrpSpPr/>
          <p:nvPr/>
        </p:nvGrpSpPr>
        <p:grpSpPr>
          <a:xfrm>
            <a:off x="1990227" y="1215096"/>
            <a:ext cx="4879002" cy="1964322"/>
            <a:chOff x="2438400" y="1143000"/>
            <a:chExt cx="4879002" cy="1964322"/>
          </a:xfrm>
        </p:grpSpPr>
        <p:sp>
          <p:nvSpPr>
            <p:cNvPr id="9" name="Rectangle 8"/>
            <p:cNvSpPr/>
            <p:nvPr/>
          </p:nvSpPr>
          <p:spPr>
            <a:xfrm>
              <a:off x="3352800" y="1600199"/>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390492" y="239508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35376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935931"/>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3352800" y="1888123"/>
              <a:ext cx="303769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99465" y="2432682"/>
              <a:ext cx="761747" cy="338554"/>
            </a:xfrm>
            <a:prstGeom prst="rect">
              <a:avLst/>
            </a:prstGeom>
            <a:noFill/>
          </p:spPr>
          <p:txBody>
            <a:bodyPr wrap="none" rtlCol="0">
              <a:spAutoFit/>
            </a:bodyPr>
            <a:lstStyle/>
            <a:p>
              <a:pPr algn="ctr"/>
              <a:r>
                <a:rPr lang="en-US" sz="1600" dirty="0" smtClean="0"/>
                <a:t>out:=x </a:t>
              </a:r>
              <a:endParaRPr lang="en-US" sz="1600" dirty="0"/>
            </a:p>
          </p:txBody>
        </p:sp>
        <p:sp>
          <p:nvSpPr>
            <p:cNvPr id="16" name="TextBox 15"/>
            <p:cNvSpPr txBox="1"/>
            <p:nvPr/>
          </p:nvSpPr>
          <p:spPr>
            <a:xfrm>
              <a:off x="6429017" y="197471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1011239" cy="338554"/>
            </a:xfrm>
            <a:prstGeom prst="rect">
              <a:avLst/>
            </a:prstGeom>
            <a:noFill/>
          </p:spPr>
          <p:txBody>
            <a:bodyPr wrap="none" rtlCol="0">
              <a:spAutoFit/>
            </a:bodyPr>
            <a:lstStyle/>
            <a:p>
              <a:r>
                <a:rPr lang="en-US" sz="1600" dirty="0" err="1" smtClean="0"/>
                <a:t>SplitDelay</a:t>
              </a:r>
              <a:endParaRPr lang="en-US" sz="1600" dirty="0"/>
            </a:p>
          </p:txBody>
        </p:sp>
      </p:grpSp>
      <p:sp>
        <p:nvSpPr>
          <p:cNvPr id="42" name="Content Placeholder 3"/>
          <p:cNvSpPr txBox="1">
            <a:spLocks/>
          </p:cNvSpPr>
          <p:nvPr/>
        </p:nvSpPr>
        <p:spPr>
          <a:xfrm>
            <a:off x="134095" y="3581400"/>
            <a:ext cx="8610600"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A1 and A2 are tasks (atomic blocks of code)</a:t>
            </a:r>
          </a:p>
          <a:p>
            <a:pPr marL="800100" lvl="1" indent="-342900">
              <a:spcBef>
                <a:spcPct val="20000"/>
              </a:spcBef>
              <a:buFont typeface="Wingdings" pitchFamily="2" charset="2"/>
              <a:buChar char="§"/>
            </a:pPr>
            <a:r>
              <a:rPr lang="en-US" sz="2000" dirty="0" smtClean="0">
                <a:latin typeface="Comic Sans MS" pitchFamily="66" charset="0"/>
              </a:rPr>
              <a:t>Each task specifies variables it reads and writes</a:t>
            </a:r>
          </a:p>
          <a:p>
            <a:pPr marL="800100" lvl="1" indent="-342900">
              <a:spcBef>
                <a:spcPct val="20000"/>
              </a:spcBef>
              <a:buFont typeface="Wingdings" pitchFamily="2" charset="2"/>
              <a:buChar char="§"/>
            </a:pPr>
            <a:r>
              <a:rPr lang="en-US" sz="2000" dirty="0" smtClean="0">
                <a:latin typeface="Comic Sans MS" pitchFamily="66" charset="0"/>
              </a:rPr>
              <a:t>A1 reads x and writes out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3" name="Content Placeholder 3"/>
          <p:cNvSpPr txBox="1">
            <a:spLocks/>
          </p:cNvSpPr>
          <p:nvPr/>
        </p:nvSpPr>
        <p:spPr>
          <a:xfrm>
            <a:off x="132958" y="4899819"/>
            <a:ext cx="8686800" cy="1242219"/>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 Graph: Vertices are tasks and edges denote precedence</a:t>
            </a:r>
          </a:p>
          <a:p>
            <a:pPr marL="800100" lvl="1" indent="-342900">
              <a:spcBef>
                <a:spcPct val="20000"/>
              </a:spcBef>
              <a:buFont typeface="Wingdings" panose="05000000000000000000" pitchFamily="2" charset="2"/>
              <a:buChar char="§"/>
              <a:defRP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A1</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&lt; A2 means that A1 should be executed before A2</a:t>
            </a:r>
          </a:p>
          <a:p>
            <a:pPr marL="800100" lvl="1" indent="-342900">
              <a:spcBef>
                <a:spcPct val="20000"/>
              </a:spcBef>
              <a:buFont typeface="Wingdings" panose="05000000000000000000" pitchFamily="2" charset="2"/>
              <a:buChar char="§"/>
              <a:defRPr/>
            </a:pPr>
            <a:r>
              <a:rPr lang="en-US" sz="2000" baseline="0" dirty="0" smtClean="0">
                <a:latin typeface="Comic Sans MS" pitchFamily="66" charset="0"/>
              </a:rPr>
              <a:t>Graph</a:t>
            </a:r>
            <a:r>
              <a:rPr lang="en-US" sz="2000" dirty="0" smtClean="0">
                <a:latin typeface="Comic Sans MS" pitchFamily="66" charset="0"/>
              </a:rPr>
              <a:t> should be acyclic</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225349" y="2046839"/>
            <a:ext cx="1140056" cy="338554"/>
          </a:xfrm>
          <a:prstGeom prst="rect">
            <a:avLst/>
          </a:prstGeom>
          <a:noFill/>
        </p:spPr>
        <p:txBody>
          <a:bodyPr wrap="none" rtlCol="0">
            <a:spAutoFit/>
          </a:bodyPr>
          <a:lstStyle/>
          <a:p>
            <a:r>
              <a:rPr lang="en-US" sz="1600" dirty="0" smtClean="0"/>
              <a:t>A1: x -&gt; out</a:t>
            </a:r>
            <a:endParaRPr lang="en-US" sz="1600" dirty="0"/>
          </a:p>
        </p:txBody>
      </p:sp>
      <p:sp>
        <p:nvSpPr>
          <p:cNvPr id="44" name="Rounded Rectangle 43"/>
          <p:cNvSpPr/>
          <p:nvPr/>
        </p:nvSpPr>
        <p:spPr>
          <a:xfrm>
            <a:off x="4724400" y="2362200"/>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768837" y="2027980"/>
            <a:ext cx="1008609" cy="338554"/>
          </a:xfrm>
          <a:prstGeom prst="rect">
            <a:avLst/>
          </a:prstGeom>
          <a:noFill/>
        </p:spPr>
        <p:txBody>
          <a:bodyPr wrap="none" rtlCol="0">
            <a:spAutoFit/>
          </a:bodyPr>
          <a:lstStyle/>
          <a:p>
            <a:r>
              <a:rPr lang="en-US" sz="1600" dirty="0" smtClean="0"/>
              <a:t>A2: in -&gt; x</a:t>
            </a:r>
            <a:endParaRPr lang="en-US" sz="1600" dirty="0"/>
          </a:p>
        </p:txBody>
      </p:sp>
      <p:sp>
        <p:nvSpPr>
          <p:cNvPr id="46" name="TextBox 45"/>
          <p:cNvSpPr txBox="1"/>
          <p:nvPr/>
        </p:nvSpPr>
        <p:spPr>
          <a:xfrm>
            <a:off x="4976425" y="2474875"/>
            <a:ext cx="630301" cy="338554"/>
          </a:xfrm>
          <a:prstGeom prst="rect">
            <a:avLst/>
          </a:prstGeom>
          <a:noFill/>
        </p:spPr>
        <p:txBody>
          <a:bodyPr wrap="none" rtlCol="0">
            <a:spAutoFit/>
          </a:bodyPr>
          <a:lstStyle/>
          <a:p>
            <a:pPr algn="ctr"/>
            <a:r>
              <a:rPr lang="en-US" sz="1600" dirty="0"/>
              <a:t>x</a:t>
            </a:r>
            <a:r>
              <a:rPr lang="en-US" sz="1600" dirty="0" smtClean="0"/>
              <a:t>:=in </a:t>
            </a:r>
            <a:endParaRPr lang="en-US" sz="1600" dirty="0"/>
          </a:p>
        </p:txBody>
      </p:sp>
      <p:cxnSp>
        <p:nvCxnSpPr>
          <p:cNvPr id="47" name="Straight Arrow Connector 46"/>
          <p:cNvCxnSpPr>
            <a:stCxn id="4" idx="3"/>
            <a:endCxn id="44" idx="1"/>
          </p:cNvCxnSpPr>
          <p:nvPr/>
        </p:nvCxnSpPr>
        <p:spPr>
          <a:xfrm flipV="1">
            <a:off x="4270828" y="2620960"/>
            <a:ext cx="453572" cy="231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0" y="6142038"/>
            <a:ext cx="9144000" cy="715962"/>
            <a:chOff x="0" y="6142038"/>
            <a:chExt cx="9144000" cy="715962"/>
          </a:xfrm>
        </p:grpSpPr>
        <p:pic>
          <p:nvPicPr>
            <p:cNvPr id="2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1" name="Object 2"/>
            <p:cNvGraphicFramePr>
              <a:graphicFrameLocks noChangeAspect="1"/>
            </p:cNvGraphicFramePr>
            <p:nvPr/>
          </p:nvGraphicFramePr>
          <p:xfrm>
            <a:off x="8653463" y="6163469"/>
            <a:ext cx="490537" cy="673100"/>
          </p:xfrm>
          <a:graphic>
            <a:graphicData uri="http://schemas.openxmlformats.org/presentationml/2006/ole">
              <p:oleObj spid="_x0000_s65539" name="Acrobat Document" r:id="rId4" imgW="4790808" imgH="6162472" progId="AcroExch.Document.7">
                <p:embed/>
              </p:oleObj>
            </a:graphicData>
          </a:graphic>
        </p:graphicFrame>
      </p:grpSp>
    </p:spTree>
    <p:extLst>
      <p:ext uri="{BB962C8B-B14F-4D97-AF65-F5344CB8AC3E}">
        <p14:creationId xmlns="" xmlns:p14="http://schemas.microsoft.com/office/powerpoint/2010/main" val="34228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Example Task Graph</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920549" y="1642392"/>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70751" y="210903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06149" y="219725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6149" y="1779428"/>
            <a:ext cx="861133" cy="338554"/>
          </a:xfrm>
          <a:prstGeom prst="rect">
            <a:avLst/>
          </a:prstGeom>
          <a:noFill/>
        </p:spPr>
        <p:txBody>
          <a:bodyPr wrap="none" rtlCol="0">
            <a:spAutoFit/>
          </a:bodyPr>
          <a:lstStyle/>
          <a:p>
            <a:r>
              <a:rPr lang="en-US" sz="1600" dirty="0" err="1" smtClean="0"/>
              <a:t>bool</a:t>
            </a:r>
            <a:r>
              <a:rPr lang="en-US" sz="1600" dirty="0" smtClean="0"/>
              <a:t> in1</a:t>
            </a:r>
            <a:endParaRPr lang="en-US" sz="1600" dirty="0"/>
          </a:p>
        </p:txBody>
      </p:sp>
      <p:sp>
        <p:nvSpPr>
          <p:cNvPr id="15" name="TextBox 14"/>
          <p:cNvSpPr txBox="1"/>
          <p:nvPr/>
        </p:nvSpPr>
        <p:spPr>
          <a:xfrm>
            <a:off x="3277446" y="2474875"/>
            <a:ext cx="1035861" cy="338554"/>
          </a:xfrm>
          <a:prstGeom prst="rect">
            <a:avLst/>
          </a:prstGeom>
          <a:noFill/>
        </p:spPr>
        <p:txBody>
          <a:bodyPr wrap="none" rtlCol="0">
            <a:spAutoFit/>
          </a:bodyPr>
          <a:lstStyle/>
          <a:p>
            <a:r>
              <a:rPr lang="en-US" sz="1600" dirty="0" smtClean="0"/>
              <a:t>out1:=in1 </a:t>
            </a:r>
            <a:endParaRPr lang="en-US" sz="1600" dirty="0"/>
          </a:p>
        </p:txBody>
      </p:sp>
      <p:sp>
        <p:nvSpPr>
          <p:cNvPr id="16" name="TextBox 15"/>
          <p:cNvSpPr txBox="1"/>
          <p:nvPr/>
        </p:nvSpPr>
        <p:spPr>
          <a:xfrm>
            <a:off x="5996766" y="1689426"/>
            <a:ext cx="992579" cy="338554"/>
          </a:xfrm>
          <a:prstGeom prst="rect">
            <a:avLst/>
          </a:prstGeom>
          <a:noFill/>
        </p:spPr>
        <p:txBody>
          <a:bodyPr wrap="none" rtlCol="0">
            <a:spAutoFit/>
          </a:bodyPr>
          <a:lstStyle/>
          <a:p>
            <a:r>
              <a:rPr lang="en-US" sz="1600" dirty="0" err="1" smtClean="0"/>
              <a:t>bool</a:t>
            </a:r>
            <a:r>
              <a:rPr lang="en-US" sz="1600" dirty="0" smtClean="0"/>
              <a:t> out1</a:t>
            </a:r>
            <a:endParaRPr lang="en-US" sz="1600" dirty="0"/>
          </a:p>
        </p:txBody>
      </p:sp>
      <p:sp>
        <p:nvSpPr>
          <p:cNvPr id="33" name="TextBox 32"/>
          <p:cNvSpPr txBox="1"/>
          <p:nvPr/>
        </p:nvSpPr>
        <p:spPr>
          <a:xfrm>
            <a:off x="2920549" y="1185193"/>
            <a:ext cx="1236236" cy="338554"/>
          </a:xfrm>
          <a:prstGeom prst="rect">
            <a:avLst/>
          </a:prstGeom>
          <a:noFill/>
        </p:spPr>
        <p:txBody>
          <a:bodyPr wrap="none" rtlCol="0">
            <a:spAutoFit/>
          </a:bodyPr>
          <a:lstStyle/>
          <a:p>
            <a:r>
              <a:rPr lang="en-US" sz="1600" dirty="0" err="1" smtClean="0"/>
              <a:t>ParallelRelay</a:t>
            </a:r>
            <a:endParaRPr lang="en-US" sz="1600" dirty="0"/>
          </a:p>
        </p:txBody>
      </p:sp>
      <p:sp>
        <p:nvSpPr>
          <p:cNvPr id="42" name="Content Placeholder 3"/>
          <p:cNvSpPr txBox="1">
            <a:spLocks/>
          </p:cNvSpPr>
          <p:nvPr/>
        </p:nvSpPr>
        <p:spPr>
          <a:xfrm>
            <a:off x="134094" y="4305300"/>
            <a:ext cx="8933705"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Tasks A1 and A2 are unordered</a:t>
            </a:r>
          </a:p>
          <a:p>
            <a:pPr marL="800100" lvl="1" indent="-342900">
              <a:spcBef>
                <a:spcPct val="20000"/>
              </a:spcBef>
              <a:buFont typeface="Wingdings" pitchFamily="2" charset="2"/>
              <a:buChar char="§"/>
            </a:pPr>
            <a:r>
              <a:rPr lang="en-US" sz="2000" dirty="0" smtClean="0">
                <a:latin typeface="Comic Sans MS" pitchFamily="66" charset="0"/>
              </a:rPr>
              <a:t>Possible “schedules” (linear ordering of tasks): A1, A2 and A2, A1</a:t>
            </a:r>
          </a:p>
          <a:p>
            <a:pPr marL="800100" lvl="1" indent="-342900">
              <a:spcBef>
                <a:spcPct val="20000"/>
              </a:spcBef>
              <a:buFont typeface="Wingdings" pitchFamily="2" charset="2"/>
              <a:buChar char="§"/>
            </a:pPr>
            <a:r>
              <a:rPr lang="en-US" sz="2000" noProof="0" dirty="0" smtClean="0">
                <a:latin typeface="Comic Sans MS" pitchFamily="66" charset="0"/>
              </a:rPr>
              <a:t>All consistent schedules give the same result</a:t>
            </a:r>
          </a:p>
          <a:p>
            <a:pPr marL="342900" indent="-342900">
              <a:spcBef>
                <a:spcPct val="20000"/>
              </a:spcBef>
              <a:buFont typeface="Wingdings" panose="05000000000000000000" pitchFamily="2" charset="2"/>
              <a:buChar char="q"/>
            </a:pPr>
            <a:r>
              <a:rPr lang="en-US" sz="2000" dirty="0" smtClean="0">
                <a:latin typeface="Comic Sans MS" pitchFamily="66" charset="0"/>
              </a:rPr>
              <a:t>I/O await dependencies: out1 awaits in1, out2 awaits in2</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088291" y="2027980"/>
            <a:ext cx="1414170" cy="338554"/>
          </a:xfrm>
          <a:prstGeom prst="rect">
            <a:avLst/>
          </a:prstGeom>
          <a:noFill/>
        </p:spPr>
        <p:txBody>
          <a:bodyPr wrap="none" rtlCol="0">
            <a:spAutoFit/>
          </a:bodyPr>
          <a:lstStyle/>
          <a:p>
            <a:r>
              <a:rPr lang="en-US" sz="1600" dirty="0" smtClean="0"/>
              <a:t>A1: in1 -&gt; out1</a:t>
            </a:r>
            <a:endParaRPr lang="en-US" sz="1600" dirty="0"/>
          </a:p>
        </p:txBody>
      </p:sp>
      <p:sp>
        <p:nvSpPr>
          <p:cNvPr id="44" name="Rounded Rectangle 43"/>
          <p:cNvSpPr/>
          <p:nvPr/>
        </p:nvSpPr>
        <p:spPr>
          <a:xfrm>
            <a:off x="4768837" y="2366534"/>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592964" y="2027980"/>
            <a:ext cx="1414170" cy="338554"/>
          </a:xfrm>
          <a:prstGeom prst="rect">
            <a:avLst/>
          </a:prstGeom>
          <a:noFill/>
        </p:spPr>
        <p:txBody>
          <a:bodyPr wrap="none" rtlCol="0">
            <a:spAutoFit/>
          </a:bodyPr>
          <a:lstStyle/>
          <a:p>
            <a:r>
              <a:rPr lang="en-US" sz="1600" dirty="0" smtClean="0"/>
              <a:t>A2: in2 -&gt; out2</a:t>
            </a:r>
            <a:endParaRPr lang="en-US" sz="1600" dirty="0"/>
          </a:p>
        </p:txBody>
      </p:sp>
      <p:sp>
        <p:nvSpPr>
          <p:cNvPr id="46" name="TextBox 45"/>
          <p:cNvSpPr txBox="1"/>
          <p:nvPr/>
        </p:nvSpPr>
        <p:spPr>
          <a:xfrm>
            <a:off x="4755210" y="2447693"/>
            <a:ext cx="1035861" cy="338554"/>
          </a:xfrm>
          <a:prstGeom prst="rect">
            <a:avLst/>
          </a:prstGeom>
          <a:noFill/>
        </p:spPr>
        <p:txBody>
          <a:bodyPr wrap="none" rtlCol="0">
            <a:spAutoFit/>
          </a:bodyPr>
          <a:lstStyle/>
          <a:p>
            <a:r>
              <a:rPr lang="en-US" sz="1600" dirty="0"/>
              <a:t>o</a:t>
            </a:r>
            <a:r>
              <a:rPr lang="en-US" sz="1600" dirty="0" smtClean="0"/>
              <a:t>ut2:=in2 </a:t>
            </a:r>
            <a:endParaRPr lang="en-US" sz="1600" dirty="0"/>
          </a:p>
        </p:txBody>
      </p:sp>
      <p:cxnSp>
        <p:nvCxnSpPr>
          <p:cNvPr id="23" name="Straight Arrow Connector 22"/>
          <p:cNvCxnSpPr/>
          <p:nvPr/>
        </p:nvCxnSpPr>
        <p:spPr>
          <a:xfrm>
            <a:off x="2029485" y="2898175"/>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29485" y="2480346"/>
            <a:ext cx="861133" cy="338554"/>
          </a:xfrm>
          <a:prstGeom prst="rect">
            <a:avLst/>
          </a:prstGeom>
          <a:noFill/>
        </p:spPr>
        <p:txBody>
          <a:bodyPr wrap="none" rtlCol="0">
            <a:spAutoFit/>
          </a:bodyPr>
          <a:lstStyle/>
          <a:p>
            <a:r>
              <a:rPr lang="en-US" sz="1600" dirty="0" err="1" smtClean="0"/>
              <a:t>bool</a:t>
            </a:r>
            <a:r>
              <a:rPr lang="en-US" sz="1600" dirty="0" smtClean="0"/>
              <a:t> in2</a:t>
            </a:r>
            <a:endParaRPr lang="en-US" sz="1600" dirty="0"/>
          </a:p>
        </p:txBody>
      </p:sp>
      <p:cxnSp>
        <p:nvCxnSpPr>
          <p:cNvPr id="25" name="Straight Arrow Connector 24"/>
          <p:cNvCxnSpPr/>
          <p:nvPr/>
        </p:nvCxnSpPr>
        <p:spPr>
          <a:xfrm>
            <a:off x="5981119" y="28189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07134" y="2399289"/>
            <a:ext cx="992579" cy="338554"/>
          </a:xfrm>
          <a:prstGeom prst="rect">
            <a:avLst/>
          </a:prstGeom>
          <a:noFill/>
        </p:spPr>
        <p:txBody>
          <a:bodyPr wrap="none" rtlCol="0">
            <a:spAutoFit/>
          </a:bodyPr>
          <a:lstStyle/>
          <a:p>
            <a:r>
              <a:rPr lang="en-US" sz="1600" dirty="0" err="1" smtClean="0"/>
              <a:t>bool</a:t>
            </a:r>
            <a:r>
              <a:rPr lang="en-US" sz="1600" dirty="0" smtClean="0"/>
              <a:t> out2</a:t>
            </a:r>
            <a:endParaRPr lang="en-US" sz="1600" dirty="0"/>
          </a:p>
        </p:txBody>
      </p: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5" name="Object 2"/>
            <p:cNvGraphicFramePr>
              <a:graphicFrameLocks noChangeAspect="1"/>
            </p:cNvGraphicFramePr>
            <p:nvPr/>
          </p:nvGraphicFramePr>
          <p:xfrm>
            <a:off x="8653463" y="6163469"/>
            <a:ext cx="490537" cy="673100"/>
          </p:xfrm>
          <a:graphic>
            <a:graphicData uri="http://schemas.openxmlformats.org/presentationml/2006/ole">
              <p:oleObj spid="_x0000_s66563" name="Acrobat Document" r:id="rId4" imgW="4790808" imgH="6162472" progId="AcroExch.Document.7">
                <p:embed/>
              </p:oleObj>
            </a:graphicData>
          </a:graphic>
        </p:graphicFrame>
      </p:grpSp>
    </p:spTree>
    <p:extLst>
      <p:ext uri="{BB962C8B-B14F-4D97-AF65-F5344CB8AC3E}">
        <p14:creationId xmlns="" xmlns:p14="http://schemas.microsoft.com/office/powerpoint/2010/main" val="33261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Arrow Connector 48"/>
          <p:cNvCxnSpPr/>
          <p:nvPr/>
        </p:nvCxnSpPr>
        <p:spPr>
          <a:xfrm>
            <a:off x="4572000" y="2971800"/>
            <a:ext cx="1108117" cy="89195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152400"/>
            <a:ext cx="7848600" cy="715962"/>
          </a:xfrm>
        </p:spPr>
        <p:txBody>
          <a:bodyPr>
            <a:normAutofit/>
          </a:bodyPr>
          <a:lstStyle/>
          <a:p>
            <a:r>
              <a:rPr lang="en-US" sz="2800" smtClean="0">
                <a:solidFill>
                  <a:srgbClr val="C00000"/>
                </a:solidFill>
                <a:latin typeface="Comic Sans MS" pitchFamily="66" charset="0"/>
                <a:cs typeface="Times New Roman" pitchFamily="18" charset="0"/>
              </a:rPr>
              <a:t>Example Task Graph</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920548" y="1642392"/>
            <a:ext cx="4318452" cy="27772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7239000" y="2117982"/>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06149" y="219725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6149" y="1779428"/>
            <a:ext cx="442750" cy="338554"/>
          </a:xfrm>
          <a:prstGeom prst="rect">
            <a:avLst/>
          </a:prstGeom>
          <a:noFill/>
        </p:spPr>
        <p:txBody>
          <a:bodyPr wrap="none" rtlCol="0">
            <a:spAutoFit/>
          </a:bodyPr>
          <a:lstStyle/>
          <a:p>
            <a:r>
              <a:rPr lang="en-US" sz="1600" dirty="0" smtClean="0"/>
              <a:t>in1</a:t>
            </a:r>
            <a:endParaRPr lang="en-US" sz="1600" dirty="0"/>
          </a:p>
        </p:txBody>
      </p:sp>
      <p:sp>
        <p:nvSpPr>
          <p:cNvPr id="16" name="TextBox 15"/>
          <p:cNvSpPr txBox="1"/>
          <p:nvPr/>
        </p:nvSpPr>
        <p:spPr>
          <a:xfrm>
            <a:off x="7265015" y="1698371"/>
            <a:ext cx="574196" cy="338554"/>
          </a:xfrm>
          <a:prstGeom prst="rect">
            <a:avLst/>
          </a:prstGeom>
          <a:noFill/>
        </p:spPr>
        <p:txBody>
          <a:bodyPr wrap="none" rtlCol="0">
            <a:spAutoFit/>
          </a:bodyPr>
          <a:lstStyle/>
          <a:p>
            <a:r>
              <a:rPr lang="en-US" sz="1600" dirty="0" smtClean="0"/>
              <a:t>out1</a:t>
            </a:r>
            <a:endParaRPr lang="en-US" sz="1600" dirty="0"/>
          </a:p>
        </p:txBody>
      </p:sp>
      <p:grpSp>
        <p:nvGrpSpPr>
          <p:cNvPr id="3" name="Group 7"/>
          <p:cNvGrpSpPr/>
          <p:nvPr/>
        </p:nvGrpSpPr>
        <p:grpSpPr>
          <a:xfrm>
            <a:off x="3200400" y="2362200"/>
            <a:ext cx="1590307" cy="649665"/>
            <a:chOff x="3257194" y="2381332"/>
            <a:chExt cx="1590307" cy="649665"/>
          </a:xfrm>
        </p:grpSpPr>
        <p:sp>
          <p:nvSpPr>
            <p:cNvPr id="4" name="Rounded Rectangle 3"/>
            <p:cNvSpPr/>
            <p:nvPr/>
          </p:nvSpPr>
          <p:spPr>
            <a:xfrm>
              <a:off x="3394252" y="2772237"/>
              <a:ext cx="1277112" cy="25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257194" y="2381332"/>
              <a:ext cx="1590307" cy="338554"/>
            </a:xfrm>
            <a:prstGeom prst="rect">
              <a:avLst/>
            </a:prstGeom>
            <a:noFill/>
          </p:spPr>
          <p:txBody>
            <a:bodyPr wrap="none" rtlCol="0">
              <a:spAutoFit/>
            </a:bodyPr>
            <a:lstStyle/>
            <a:p>
              <a:r>
                <a:rPr lang="en-US" sz="1600" dirty="0" smtClean="0"/>
                <a:t>A1: x1,in1 -&gt; y,x1</a:t>
              </a:r>
              <a:endParaRPr lang="en-US" sz="1600" dirty="0"/>
            </a:p>
          </p:txBody>
        </p:sp>
      </p:grpSp>
      <p:cxnSp>
        <p:nvCxnSpPr>
          <p:cNvPr id="23" name="Straight Arrow Connector 22"/>
          <p:cNvCxnSpPr/>
          <p:nvPr/>
        </p:nvCxnSpPr>
        <p:spPr>
          <a:xfrm>
            <a:off x="2015035" y="3886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15035" y="3468371"/>
            <a:ext cx="442750" cy="338554"/>
          </a:xfrm>
          <a:prstGeom prst="rect">
            <a:avLst/>
          </a:prstGeom>
          <a:noFill/>
        </p:spPr>
        <p:txBody>
          <a:bodyPr wrap="none" rtlCol="0">
            <a:spAutoFit/>
          </a:bodyPr>
          <a:lstStyle/>
          <a:p>
            <a:r>
              <a:rPr lang="en-US" sz="1600" dirty="0" smtClean="0"/>
              <a:t>in2</a:t>
            </a:r>
            <a:endParaRPr lang="en-US" sz="1600" dirty="0"/>
          </a:p>
        </p:txBody>
      </p:sp>
      <p:cxnSp>
        <p:nvCxnSpPr>
          <p:cNvPr id="22" name="Straight Arrow Connector 21"/>
          <p:cNvCxnSpPr/>
          <p:nvPr/>
        </p:nvCxnSpPr>
        <p:spPr>
          <a:xfrm>
            <a:off x="7247951" y="3000491"/>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273966" y="2580880"/>
            <a:ext cx="574196" cy="338554"/>
          </a:xfrm>
          <a:prstGeom prst="rect">
            <a:avLst/>
          </a:prstGeom>
          <a:noFill/>
        </p:spPr>
        <p:txBody>
          <a:bodyPr wrap="none" rtlCol="0">
            <a:spAutoFit/>
          </a:bodyPr>
          <a:lstStyle/>
          <a:p>
            <a:r>
              <a:rPr lang="en-US" sz="1600" dirty="0" smtClean="0"/>
              <a:t>out2</a:t>
            </a:r>
            <a:endParaRPr lang="en-US" sz="1600" dirty="0"/>
          </a:p>
        </p:txBody>
      </p:sp>
      <p:cxnSp>
        <p:nvCxnSpPr>
          <p:cNvPr id="28" name="Straight Arrow Connector 27"/>
          <p:cNvCxnSpPr/>
          <p:nvPr/>
        </p:nvCxnSpPr>
        <p:spPr>
          <a:xfrm>
            <a:off x="7247951" y="3944815"/>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73966" y="3525204"/>
            <a:ext cx="574196" cy="338554"/>
          </a:xfrm>
          <a:prstGeom prst="rect">
            <a:avLst/>
          </a:prstGeom>
          <a:noFill/>
        </p:spPr>
        <p:txBody>
          <a:bodyPr wrap="none" rtlCol="0">
            <a:spAutoFit/>
          </a:bodyPr>
          <a:lstStyle/>
          <a:p>
            <a:r>
              <a:rPr lang="en-US" sz="1600" dirty="0" smtClean="0"/>
              <a:t>out3</a:t>
            </a:r>
            <a:endParaRPr lang="en-US" sz="1600" dirty="0"/>
          </a:p>
        </p:txBody>
      </p:sp>
      <p:cxnSp>
        <p:nvCxnSpPr>
          <p:cNvPr id="5" name="Straight Connector 4"/>
          <p:cNvCxnSpPr/>
          <p:nvPr/>
        </p:nvCxnSpPr>
        <p:spPr>
          <a:xfrm>
            <a:off x="2920548" y="1948705"/>
            <a:ext cx="431845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035819" y="1642392"/>
            <a:ext cx="713657" cy="338554"/>
          </a:xfrm>
          <a:prstGeom prst="rect">
            <a:avLst/>
          </a:prstGeom>
          <a:noFill/>
        </p:spPr>
        <p:txBody>
          <a:bodyPr wrap="none" rtlCol="0">
            <a:spAutoFit/>
          </a:bodyPr>
          <a:lstStyle/>
          <a:p>
            <a:r>
              <a:rPr lang="en-US" sz="1600" dirty="0" smtClean="0"/>
              <a:t>x1, x2 </a:t>
            </a:r>
            <a:endParaRPr lang="en-US" sz="1600" dirty="0"/>
          </a:p>
        </p:txBody>
      </p:sp>
      <p:sp>
        <p:nvSpPr>
          <p:cNvPr id="32" name="TextBox 31"/>
          <p:cNvSpPr txBox="1"/>
          <p:nvPr/>
        </p:nvSpPr>
        <p:spPr>
          <a:xfrm>
            <a:off x="3037007" y="2042778"/>
            <a:ext cx="708720" cy="338554"/>
          </a:xfrm>
          <a:prstGeom prst="rect">
            <a:avLst/>
          </a:prstGeom>
          <a:noFill/>
        </p:spPr>
        <p:txBody>
          <a:bodyPr wrap="none" rtlCol="0">
            <a:spAutoFit/>
          </a:bodyPr>
          <a:lstStyle/>
          <a:p>
            <a:r>
              <a:rPr lang="en-US" sz="1600" dirty="0"/>
              <a:t>l</a:t>
            </a:r>
            <a:r>
              <a:rPr lang="en-US" sz="1600" dirty="0" smtClean="0"/>
              <a:t>ocal y</a:t>
            </a:r>
            <a:endParaRPr lang="en-US" sz="1600" dirty="0"/>
          </a:p>
        </p:txBody>
      </p:sp>
      <p:grpSp>
        <p:nvGrpSpPr>
          <p:cNvPr id="6" name="Group 33"/>
          <p:cNvGrpSpPr/>
          <p:nvPr/>
        </p:nvGrpSpPr>
        <p:grpSpPr>
          <a:xfrm>
            <a:off x="3237654" y="3482092"/>
            <a:ext cx="1414170" cy="649665"/>
            <a:chOff x="3257194" y="2381332"/>
            <a:chExt cx="1414170" cy="649665"/>
          </a:xfrm>
        </p:grpSpPr>
        <p:sp>
          <p:nvSpPr>
            <p:cNvPr id="35" name="Rounded Rectangle 34"/>
            <p:cNvSpPr/>
            <p:nvPr/>
          </p:nvSpPr>
          <p:spPr>
            <a:xfrm>
              <a:off x="3394252" y="2772237"/>
              <a:ext cx="1277112" cy="25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257194" y="2381332"/>
              <a:ext cx="1348446" cy="338554"/>
            </a:xfrm>
            <a:prstGeom prst="rect">
              <a:avLst/>
            </a:prstGeom>
            <a:noFill/>
          </p:spPr>
          <p:txBody>
            <a:bodyPr wrap="none" rtlCol="0">
              <a:spAutoFit/>
            </a:bodyPr>
            <a:lstStyle/>
            <a:p>
              <a:r>
                <a:rPr lang="en-US" sz="1600" dirty="0" smtClean="0"/>
                <a:t>A2: x2 -&gt; out2</a:t>
              </a:r>
              <a:endParaRPr lang="en-US" sz="1600" dirty="0"/>
            </a:p>
          </p:txBody>
        </p:sp>
      </p:grpSp>
      <p:grpSp>
        <p:nvGrpSpPr>
          <p:cNvPr id="7" name="Group 36"/>
          <p:cNvGrpSpPr/>
          <p:nvPr/>
        </p:nvGrpSpPr>
        <p:grpSpPr>
          <a:xfrm>
            <a:off x="5337516" y="2364545"/>
            <a:ext cx="1901483" cy="649665"/>
            <a:chOff x="3051651" y="2381332"/>
            <a:chExt cx="1901483" cy="649665"/>
          </a:xfrm>
        </p:grpSpPr>
        <p:sp>
          <p:nvSpPr>
            <p:cNvPr id="38" name="Rounded Rectangle 37"/>
            <p:cNvSpPr/>
            <p:nvPr/>
          </p:nvSpPr>
          <p:spPr>
            <a:xfrm>
              <a:off x="3394252" y="2772237"/>
              <a:ext cx="1277112" cy="25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3051651" y="2381332"/>
              <a:ext cx="1901483" cy="338554"/>
            </a:xfrm>
            <a:prstGeom prst="rect">
              <a:avLst/>
            </a:prstGeom>
            <a:noFill/>
          </p:spPr>
          <p:txBody>
            <a:bodyPr wrap="none" rtlCol="0">
              <a:spAutoFit/>
            </a:bodyPr>
            <a:lstStyle/>
            <a:p>
              <a:r>
                <a:rPr lang="en-US" sz="1600" dirty="0" smtClean="0"/>
                <a:t>A3: x1,in1 -&gt; out1,x1</a:t>
              </a:r>
              <a:endParaRPr lang="en-US" sz="1600" dirty="0"/>
            </a:p>
          </p:txBody>
        </p:sp>
      </p:grpSp>
      <p:cxnSp>
        <p:nvCxnSpPr>
          <p:cNvPr id="40" name="Straight Arrow Connector 39"/>
          <p:cNvCxnSpPr>
            <a:stCxn id="4" idx="3"/>
            <a:endCxn id="38" idx="1"/>
          </p:cNvCxnSpPr>
          <p:nvPr/>
        </p:nvCxnSpPr>
        <p:spPr>
          <a:xfrm>
            <a:off x="4614570" y="2882485"/>
            <a:ext cx="1065547" cy="23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8" name="Group 40"/>
          <p:cNvGrpSpPr/>
          <p:nvPr/>
        </p:nvGrpSpPr>
        <p:grpSpPr>
          <a:xfrm>
            <a:off x="5079774" y="3482092"/>
            <a:ext cx="2228302" cy="649665"/>
            <a:chOff x="2813449" y="2381332"/>
            <a:chExt cx="2228302" cy="649665"/>
          </a:xfrm>
        </p:grpSpPr>
        <p:sp>
          <p:nvSpPr>
            <p:cNvPr id="43" name="Rounded Rectangle 42"/>
            <p:cNvSpPr/>
            <p:nvPr/>
          </p:nvSpPr>
          <p:spPr>
            <a:xfrm>
              <a:off x="3394252" y="2772237"/>
              <a:ext cx="1277112" cy="25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813449" y="2381332"/>
              <a:ext cx="2228302" cy="338554"/>
            </a:xfrm>
            <a:prstGeom prst="rect">
              <a:avLst/>
            </a:prstGeom>
            <a:noFill/>
          </p:spPr>
          <p:txBody>
            <a:bodyPr wrap="none" rtlCol="0">
              <a:spAutoFit/>
            </a:bodyPr>
            <a:lstStyle/>
            <a:p>
              <a:r>
                <a:rPr lang="en-US" sz="1600" dirty="0" smtClean="0"/>
                <a:t>A4: in2,y,out2 -&gt; x2,out3</a:t>
              </a:r>
              <a:endParaRPr lang="en-US" sz="1600" dirty="0"/>
            </a:p>
          </p:txBody>
        </p:sp>
      </p:grpSp>
      <p:cxnSp>
        <p:nvCxnSpPr>
          <p:cNvPr id="48" name="Straight Arrow Connector 47"/>
          <p:cNvCxnSpPr>
            <a:endCxn id="43" idx="1"/>
          </p:cNvCxnSpPr>
          <p:nvPr/>
        </p:nvCxnSpPr>
        <p:spPr>
          <a:xfrm>
            <a:off x="4671363" y="4002377"/>
            <a:ext cx="98921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Content Placeholder 3"/>
          <p:cNvSpPr txBox="1">
            <a:spLocks/>
          </p:cNvSpPr>
          <p:nvPr/>
        </p:nvSpPr>
        <p:spPr>
          <a:xfrm>
            <a:off x="239764" y="4876800"/>
            <a:ext cx="8863200" cy="9906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What are possible schedules consistent with precedence constraints?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What are I/O await dependencies?</a:t>
            </a:r>
          </a:p>
        </p:txBody>
      </p:sp>
      <p:grpSp>
        <p:nvGrpSpPr>
          <p:cNvPr id="37" name="Group 36"/>
          <p:cNvGrpSpPr/>
          <p:nvPr/>
        </p:nvGrpSpPr>
        <p:grpSpPr>
          <a:xfrm>
            <a:off x="0" y="6142038"/>
            <a:ext cx="9144000" cy="715962"/>
            <a:chOff x="0" y="6142038"/>
            <a:chExt cx="9144000" cy="715962"/>
          </a:xfrm>
        </p:grpSpPr>
        <p:pic>
          <p:nvPicPr>
            <p:cNvPr id="4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1" name="Object 2"/>
            <p:cNvGraphicFramePr>
              <a:graphicFrameLocks noChangeAspect="1"/>
            </p:cNvGraphicFramePr>
            <p:nvPr/>
          </p:nvGraphicFramePr>
          <p:xfrm>
            <a:off x="8653463" y="6163469"/>
            <a:ext cx="490537" cy="673100"/>
          </p:xfrm>
          <a:graphic>
            <a:graphicData uri="http://schemas.openxmlformats.org/presentationml/2006/ole">
              <p:oleObj spid="_x0000_s68611" name="Acrobat Document" r:id="rId4" imgW="4790808" imgH="6162472" progId="AcroExch.Document.7">
                <p:embed/>
              </p:oleObj>
            </a:graphicData>
          </a:graphic>
        </p:graphicFrame>
      </p:grpSp>
    </p:spTree>
    <p:extLst>
      <p:ext uri="{BB962C8B-B14F-4D97-AF65-F5344CB8AC3E}">
        <p14:creationId xmlns="" xmlns:p14="http://schemas.microsoft.com/office/powerpoint/2010/main" val="8990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Task Graphs: Definition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39200" cy="1295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a synchronous reactive component C with input </a:t>
            </a:r>
            <a:r>
              <a:rPr lang="en-US" sz="2000" dirty="0" err="1" smtClean="0">
                <a:latin typeface="Comic Sans MS" pitchFamily="66" charset="0"/>
              </a:rPr>
              <a:t>vars</a:t>
            </a:r>
            <a:r>
              <a:rPr lang="en-US" sz="2000" dirty="0" smtClean="0">
                <a:latin typeface="Comic Sans MS" pitchFamily="66" charset="0"/>
              </a:rPr>
              <a:t> I, output </a:t>
            </a:r>
            <a:r>
              <a:rPr lang="en-US" sz="2000" dirty="0" err="1" smtClean="0">
                <a:latin typeface="Comic Sans MS" pitchFamily="66" charset="0"/>
              </a:rPr>
              <a:t>vars</a:t>
            </a:r>
            <a:r>
              <a:rPr lang="en-US" sz="2000" dirty="0" smtClean="0">
                <a:latin typeface="Comic Sans MS" pitchFamily="66" charset="0"/>
              </a:rPr>
              <a:t> O, state </a:t>
            </a:r>
            <a:r>
              <a:rPr lang="en-US" sz="2000" dirty="0" err="1" smtClean="0">
                <a:latin typeface="Comic Sans MS" pitchFamily="66" charset="0"/>
              </a:rPr>
              <a:t>vars</a:t>
            </a:r>
            <a:r>
              <a:rPr lang="en-US" sz="2000" dirty="0" smtClean="0">
                <a:latin typeface="Comic Sans MS" pitchFamily="66" charset="0"/>
              </a:rPr>
              <a:t> S, and local </a:t>
            </a:r>
            <a:r>
              <a:rPr lang="en-US" sz="2000" dirty="0" err="1" smtClean="0">
                <a:latin typeface="Comic Sans MS" pitchFamily="66" charset="0"/>
              </a:rPr>
              <a:t>vars</a:t>
            </a:r>
            <a:r>
              <a:rPr lang="en-US" sz="2000" dirty="0" smtClean="0">
                <a:latin typeface="Comic Sans MS" pitchFamily="66" charset="0"/>
              </a:rPr>
              <a:t> L, reaction description is given by a set of tasks, and precedence edges &lt; over these tasks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Each task A is specified by:</a:t>
            </a:r>
          </a:p>
        </p:txBody>
      </p:sp>
      <p:sp>
        <p:nvSpPr>
          <p:cNvPr id="31" name="Content Placeholder 3"/>
          <p:cNvSpPr txBox="1">
            <a:spLocks/>
          </p:cNvSpPr>
          <p:nvPr/>
        </p:nvSpPr>
        <p:spPr>
          <a:xfrm>
            <a:off x="609600" y="3429000"/>
            <a:ext cx="8229600" cy="2179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lang="en-US" sz="2000" dirty="0" smtClean="0">
                <a:latin typeface="Comic Sans MS" pitchFamily="66" charset="0"/>
              </a:rPr>
              <a:t>Read-set R</a:t>
            </a:r>
          </a:p>
          <a:p>
            <a:pPr marL="914400" lvl="1" indent="-457200">
              <a:spcBef>
                <a:spcPct val="20000"/>
              </a:spcBef>
              <a:buFont typeface="Wingdings" pitchFamily="2" charset="2"/>
              <a:buChar char="§"/>
              <a:defRPr/>
            </a:pPr>
            <a:r>
              <a:rPr lang="en-US" sz="2000" dirty="0" smtClean="0">
                <a:latin typeface="Comic Sans MS" pitchFamily="66" charset="0"/>
              </a:rPr>
              <a:t>must be a </a:t>
            </a:r>
            <a:r>
              <a:rPr lang="en-US" sz="2000" dirty="0">
                <a:latin typeface="Comic Sans MS" pitchFamily="66" charset="0"/>
              </a:rPr>
              <a:t>s</a:t>
            </a:r>
            <a:r>
              <a:rPr lang="en-US" sz="2000" dirty="0" smtClean="0">
                <a:latin typeface="Comic Sans MS" pitchFamily="66" charset="0"/>
              </a:rPr>
              <a:t>ubset of I U S U O U L</a:t>
            </a:r>
          </a:p>
          <a:p>
            <a:pPr marL="457200" indent="-457200">
              <a:spcBef>
                <a:spcPct val="20000"/>
              </a:spcBef>
              <a:buFont typeface="+mj-lt"/>
              <a:buAutoNum type="arabicPeriod"/>
              <a:defRPr/>
            </a:pPr>
            <a:r>
              <a:rPr lang="en-US" sz="2000" dirty="0" smtClean="0">
                <a:latin typeface="Comic Sans MS" pitchFamily="66" charset="0"/>
              </a:rPr>
              <a:t>Write-set W</a:t>
            </a:r>
          </a:p>
          <a:p>
            <a:pPr marL="914400" lvl="1" indent="-457200">
              <a:spcBef>
                <a:spcPct val="20000"/>
              </a:spcBef>
              <a:buFont typeface="Wingdings" pitchFamily="2" charset="2"/>
              <a:buChar char="§"/>
              <a:defRPr/>
            </a:pPr>
            <a:r>
              <a:rPr lang="en-US" sz="2000" dirty="0" smtClean="0">
                <a:latin typeface="Comic Sans MS" pitchFamily="66" charset="0"/>
              </a:rPr>
              <a:t>must be a subset of O U S U L</a:t>
            </a:r>
          </a:p>
          <a:p>
            <a:pPr marL="457200" indent="-457200">
              <a:spcBef>
                <a:spcPct val="20000"/>
              </a:spcBef>
              <a:buFont typeface="+mj-lt"/>
              <a:buAutoNum type="arabicPeriod"/>
              <a:defRPr/>
            </a:pPr>
            <a:r>
              <a:rPr lang="en-US" sz="2000" dirty="0" smtClean="0">
                <a:latin typeface="Comic Sans MS" pitchFamily="66" charset="0"/>
              </a:rPr>
              <a:t>Update: code to write </a:t>
            </a:r>
            <a:r>
              <a:rPr lang="en-US" sz="2000" dirty="0" err="1" smtClean="0">
                <a:latin typeface="Comic Sans MS" pitchFamily="66" charset="0"/>
              </a:rPr>
              <a:t>vars</a:t>
            </a:r>
            <a:r>
              <a:rPr lang="en-US" sz="2000" dirty="0" smtClean="0">
                <a:latin typeface="Comic Sans MS" pitchFamily="66" charset="0"/>
              </a:rPr>
              <a:t> in W based on values of </a:t>
            </a:r>
            <a:r>
              <a:rPr lang="en-US" sz="2000" dirty="0" err="1" smtClean="0">
                <a:latin typeface="Comic Sans MS" pitchFamily="66" charset="0"/>
              </a:rPr>
              <a:t>vars</a:t>
            </a:r>
            <a:r>
              <a:rPr lang="en-US" sz="2000" dirty="0" smtClean="0">
                <a:latin typeface="Comic Sans MS" pitchFamily="66" charset="0"/>
              </a:rPr>
              <a:t> in R</a:t>
            </a:r>
          </a:p>
          <a:p>
            <a:pPr marL="914400" lvl="1" indent="-457200">
              <a:spcBef>
                <a:spcPct val="20000"/>
              </a:spcBef>
              <a:buFont typeface="Wingdings" pitchFamily="2" charset="2"/>
              <a:buChar char="§"/>
              <a:defRPr/>
            </a:pPr>
            <a:r>
              <a:rPr lang="en-US" sz="2000" dirty="0" smtClean="0">
                <a:latin typeface="Comic Sans MS" pitchFamily="66" charset="0"/>
              </a:rPr>
              <a:t>[Update] is a subset of Q</a:t>
            </a:r>
            <a:r>
              <a:rPr lang="en-US" sz="2000" baseline="-25000" dirty="0" smtClean="0">
                <a:latin typeface="Comic Sans MS" pitchFamily="66" charset="0"/>
              </a:rPr>
              <a:t>R</a:t>
            </a:r>
            <a:r>
              <a:rPr lang="en-US" sz="2000" dirty="0" smtClean="0">
                <a:latin typeface="Comic Sans MS" pitchFamily="66" charset="0"/>
              </a:rPr>
              <a:t> x Q</a:t>
            </a:r>
            <a:r>
              <a:rPr lang="en-US" sz="2000" baseline="-25000" dirty="0" smtClean="0">
                <a:latin typeface="Comic Sans MS" pitchFamily="66" charset="0"/>
              </a:rPr>
              <a:t>W</a:t>
            </a:r>
          </a:p>
          <a:p>
            <a:pPr>
              <a:spcBef>
                <a:spcPct val="20000"/>
              </a:spcBef>
              <a:defRPr/>
            </a:pPr>
            <a:endParaRPr lang="en-US" sz="2200" dirty="0" smtClean="0">
              <a:latin typeface="Comic Sans MS" pitchFamily="66" charset="0"/>
            </a:endParaRPr>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69635" name="Acrobat Document" r:id="rId4" imgW="4790808" imgH="6162472" progId="AcroExch.Document.7">
                <p:embed/>
              </p:oleObj>
            </a:graphicData>
          </a:graphic>
        </p:graphicFrame>
      </p:grpSp>
    </p:spTree>
    <p:extLst>
      <p:ext uri="{BB962C8B-B14F-4D97-AF65-F5344CB8AC3E}">
        <p14:creationId xmlns="" xmlns:p14="http://schemas.microsoft.com/office/powerpoint/2010/main" val="346660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3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Requirements on Task Graph (1)</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995012" cy="326579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 precedence relation &lt; must be acyclic</a:t>
            </a:r>
          </a:p>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Notation: A’ &lt;</a:t>
            </a:r>
            <a:r>
              <a:rPr lang="en-US" sz="2000" baseline="30000" dirty="0" smtClean="0">
                <a:latin typeface="Comic Sans MS" pitchFamily="66" charset="0"/>
              </a:rPr>
              <a:t>+</a:t>
            </a:r>
            <a:r>
              <a:rPr lang="en-US" sz="2000" dirty="0" smtClean="0">
                <a:latin typeface="Comic Sans MS" pitchFamily="66" charset="0"/>
              </a:rPr>
              <a:t> A means that there is a path from task A’ to task A in the task graph using precedence edges</a:t>
            </a:r>
          </a:p>
          <a:p>
            <a:pPr marL="457200" indent="-457200">
              <a:spcBef>
                <a:spcPct val="20000"/>
              </a:spcBef>
              <a:buFont typeface="Wingdings" pitchFamily="2" charset="2"/>
              <a:buChar char="q"/>
              <a:defRPr/>
            </a:pPr>
            <a:r>
              <a:rPr lang="en-US" sz="2000" dirty="0" smtClean="0">
                <a:latin typeface="Comic Sans MS" pitchFamily="66" charset="0"/>
              </a:rPr>
              <a:t>&lt;</a:t>
            </a:r>
            <a:r>
              <a:rPr lang="en-US" sz="2000" baseline="30000" dirty="0" smtClean="0">
                <a:latin typeface="Comic Sans MS" pitchFamily="66" charset="0"/>
              </a:rPr>
              <a:t>+ </a:t>
            </a:r>
            <a:r>
              <a:rPr lang="en-US" sz="2000" dirty="0" smtClean="0">
                <a:latin typeface="Comic Sans MS" pitchFamily="66" charset="0"/>
              </a:rPr>
              <a:t>denotes the “transitive closure” of the relation &lt;</a:t>
            </a:r>
          </a:p>
          <a:p>
            <a:pPr marL="457200" indent="-457200">
              <a:spcBef>
                <a:spcPct val="20000"/>
              </a:spcBef>
              <a:buFont typeface="Wingdings" pitchFamily="2" charset="2"/>
              <a:buChar char="q"/>
              <a:defRPr/>
            </a:pPr>
            <a:r>
              <a:rPr lang="en-US" sz="2000" dirty="0" smtClean="0">
                <a:latin typeface="Comic Sans MS" pitchFamily="66" charset="0"/>
              </a:rPr>
              <a:t>Task schedule: Total ordering A</a:t>
            </a:r>
            <a:r>
              <a:rPr lang="en-US" sz="2000" baseline="-25000" dirty="0" smtClean="0">
                <a:latin typeface="Comic Sans MS" pitchFamily="66" charset="0"/>
              </a:rPr>
              <a:t>1</a:t>
            </a:r>
            <a:r>
              <a:rPr lang="en-US" sz="2000" dirty="0" smtClean="0">
                <a:latin typeface="Comic Sans MS" pitchFamily="66" charset="0"/>
              </a:rPr>
              <a:t>, A</a:t>
            </a:r>
            <a:r>
              <a:rPr lang="en-US" sz="2000" baseline="-25000" dirty="0" smtClean="0">
                <a:latin typeface="Comic Sans MS" pitchFamily="66" charset="0"/>
              </a:rPr>
              <a:t>2</a:t>
            </a:r>
            <a:r>
              <a:rPr lang="en-US" sz="2000" dirty="0" smtClean="0">
                <a:latin typeface="Comic Sans MS" pitchFamily="66" charset="0"/>
              </a:rPr>
              <a:t>, .. A</a:t>
            </a:r>
            <a:r>
              <a:rPr lang="en-US" sz="2000" baseline="-25000" dirty="0" smtClean="0">
                <a:latin typeface="Comic Sans MS" pitchFamily="66" charset="0"/>
              </a:rPr>
              <a:t>n</a:t>
            </a:r>
            <a:r>
              <a:rPr lang="en-US" sz="2000" dirty="0" smtClean="0">
                <a:latin typeface="Comic Sans MS" pitchFamily="66" charset="0"/>
              </a:rPr>
              <a:t> of all the tasks consistent with the precedence edges</a:t>
            </a:r>
          </a:p>
          <a:p>
            <a:pPr marL="914400" lvl="1" indent="-457200">
              <a:spcBef>
                <a:spcPct val="20000"/>
              </a:spcBef>
              <a:buFont typeface="Wingdings" pitchFamily="2" charset="2"/>
              <a:buChar char="§"/>
              <a:defRPr/>
            </a:pPr>
            <a:r>
              <a:rPr lang="en-US" sz="2000" dirty="0" smtClean="0">
                <a:latin typeface="Comic Sans MS" pitchFamily="66" charset="0"/>
              </a:rPr>
              <a:t>If A’ &lt; A, then A’ must appear before A in the ordering</a:t>
            </a:r>
          </a:p>
          <a:p>
            <a:pPr marL="914400" lvl="1" indent="-457200">
              <a:spcBef>
                <a:spcPct val="20000"/>
              </a:spcBef>
              <a:buFont typeface="Wingdings" pitchFamily="2" charset="2"/>
              <a:buChar char="§"/>
              <a:defRPr/>
            </a:pPr>
            <a:r>
              <a:rPr lang="en-US" sz="2000" dirty="0" smtClean="0">
                <a:latin typeface="Comic Sans MS" pitchFamily="66" charset="0"/>
              </a:rPr>
              <a:t>Multiple schedules possible</a:t>
            </a:r>
          </a:p>
          <a:p>
            <a:pPr marL="457200" indent="-457200">
              <a:spcBef>
                <a:spcPct val="20000"/>
              </a:spcBef>
              <a:buFont typeface="Wingdings" pitchFamily="2" charset="2"/>
              <a:buChar char="q"/>
              <a:defRPr/>
            </a:pPr>
            <a:r>
              <a:rPr lang="en-US" sz="2000" dirty="0" smtClean="0">
                <a:latin typeface="Comic Sans MS" pitchFamily="66" charset="0"/>
              </a:rPr>
              <a:t>If A’ &lt;</a:t>
            </a:r>
            <a:r>
              <a:rPr lang="en-US" sz="2000" baseline="30000" dirty="0" smtClean="0">
                <a:latin typeface="Comic Sans MS" pitchFamily="66" charset="0"/>
              </a:rPr>
              <a:t>+</a:t>
            </a:r>
            <a:r>
              <a:rPr lang="en-US" sz="2000" dirty="0" smtClean="0">
                <a:latin typeface="Comic Sans MS" pitchFamily="66" charset="0"/>
              </a:rPr>
              <a:t> A then A’ must appear before A in every schedule</a:t>
            </a:r>
          </a:p>
          <a:p>
            <a:pPr marL="457200" indent="-457200">
              <a:spcBef>
                <a:spcPct val="20000"/>
              </a:spcBef>
              <a:buFont typeface="Wingdings" pitchFamily="2" charset="2"/>
              <a:buChar char="q"/>
              <a:defRPr/>
            </a:pPr>
            <a:r>
              <a:rPr lang="en-US" sz="2000" dirty="0" err="1" smtClean="0">
                <a:latin typeface="Comic Sans MS" pitchFamily="66" charset="0"/>
              </a:rPr>
              <a:t>Acyclicity</a:t>
            </a:r>
            <a:r>
              <a:rPr lang="en-US" sz="2000" dirty="0" smtClean="0">
                <a:latin typeface="Comic Sans MS" pitchFamily="66" charset="0"/>
              </a:rPr>
              <a:t> means that there is at least one task schedule</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0659"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Requirements on Task Graph (2)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264994" y="1505234"/>
            <a:ext cx="8614012" cy="326579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Each output variable is in the write-set of exactly one task</a:t>
            </a:r>
          </a:p>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If output y is in write-set of task A, then as soon as A executes the output y is available to the rest of the system</a:t>
            </a:r>
          </a:p>
          <a:p>
            <a:pPr marL="457200" indent="-457200">
              <a:spcBef>
                <a:spcPct val="20000"/>
              </a:spcBef>
              <a:buFont typeface="Wingdings" pitchFamily="2" charset="2"/>
              <a:buChar char="q"/>
              <a:defRPr/>
            </a:pPr>
            <a:r>
              <a:rPr lang="en-US" sz="2000" dirty="0" smtClean="0">
                <a:latin typeface="Comic Sans MS" pitchFamily="66" charset="0"/>
              </a:rPr>
              <a:t>If task A writes output y, then y awaits an input variable x, denoted y &gt; x,  if	</a:t>
            </a:r>
          </a:p>
          <a:p>
            <a:pPr marL="457200" indent="-457200">
              <a:spcBef>
                <a:spcPct val="20000"/>
              </a:spcBef>
              <a:defRPr/>
            </a:pPr>
            <a:r>
              <a:rPr lang="en-US" sz="2000" dirty="0" smtClean="0">
                <a:latin typeface="Comic Sans MS" pitchFamily="66" charset="0"/>
              </a:rPr>
              <a:t>		either the task A reads x</a:t>
            </a:r>
          </a:p>
          <a:p>
            <a:pPr marL="457200" indent="-457200">
              <a:spcBef>
                <a:spcPct val="20000"/>
              </a:spcBef>
              <a:defRPr/>
            </a:pPr>
            <a:r>
              <a:rPr lang="en-US" sz="2000" dirty="0" smtClean="0">
                <a:latin typeface="Comic Sans MS" pitchFamily="66" charset="0"/>
              </a:rPr>
              <a:t>		or another task A’ reads x such that A’ &lt;</a:t>
            </a:r>
            <a:r>
              <a:rPr lang="en-US" sz="2000" baseline="30000" dirty="0" smtClean="0">
                <a:latin typeface="Comic Sans MS" pitchFamily="66" charset="0"/>
              </a:rPr>
              <a:t>+</a:t>
            </a:r>
            <a:r>
              <a:rPr lang="en-US" sz="2000" dirty="0" smtClean="0">
                <a:latin typeface="Comic Sans MS" pitchFamily="66" charset="0"/>
              </a:rPr>
              <a:t> A </a:t>
            </a:r>
          </a:p>
          <a:p>
            <a:pPr marL="457200" indent="-457200">
              <a:spcBef>
                <a:spcPct val="20000"/>
              </a:spcBef>
              <a:buFont typeface="Wingdings" pitchFamily="2" charset="2"/>
              <a:buChar char="q"/>
              <a:defRPr/>
            </a:pPr>
            <a:r>
              <a:rPr lang="en-US" sz="2000" dirty="0" smtClean="0">
                <a:latin typeface="Comic Sans MS" pitchFamily="66" charset="0"/>
              </a:rPr>
              <a:t>y awaits x means that y cannot be produced before x is supplied</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1683"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Requirements on Task Graph (3)</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379294" y="1505234"/>
            <a:ext cx="8385412" cy="326579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Output/local variables are written before being read:</a:t>
            </a:r>
          </a:p>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If an output or a local variable y is in the read-set of a task A, then  y must be in the write-set of some task A’ such that A’ &lt;</a:t>
            </a:r>
            <a:r>
              <a:rPr lang="en-US" sz="2000" baseline="30000" dirty="0" smtClean="0">
                <a:latin typeface="Comic Sans MS" pitchFamily="66" charset="0"/>
              </a:rPr>
              <a:t>+</a:t>
            </a:r>
            <a:r>
              <a:rPr lang="en-US" sz="2000" dirty="0" smtClean="0">
                <a:latin typeface="Comic Sans MS" pitchFamily="66" charset="0"/>
              </a:rPr>
              <a:t> A</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2707"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Requirements on Task Graph (4)</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995012" cy="39811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Write-conflict between tasks A and A’:</a:t>
            </a:r>
          </a:p>
          <a:p>
            <a:pPr marL="914400" lvl="1" indent="-457200">
              <a:spcBef>
                <a:spcPct val="20000"/>
              </a:spcBef>
              <a:buFont typeface="Wingdings" pitchFamily="2" charset="2"/>
              <a:buChar char="§"/>
              <a:defRPr/>
            </a:pPr>
            <a:r>
              <a:rPr lang="en-US" sz="2000" dirty="0" smtClean="0">
                <a:latin typeface="Comic Sans MS" pitchFamily="66" charset="0"/>
              </a:rPr>
              <a:t>There exists a variable that A writes and is either read or written by A’</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If A and A’ have write-conflict, then the result depends on whether A executes before A’ or vice versa.</a:t>
            </a:r>
          </a:p>
          <a:p>
            <a:pPr marL="914400" lvl="1" indent="-457200">
              <a:spcBef>
                <a:spcPct val="20000"/>
              </a:spcBef>
              <a:buFont typeface="Wingdings" pitchFamily="2" charset="2"/>
              <a:buChar char="§"/>
              <a:defRPr/>
            </a:pPr>
            <a:r>
              <a:rPr lang="en-US" sz="2000" dirty="0" smtClean="0">
                <a:latin typeface="Comic Sans MS" pitchFamily="66" charset="0"/>
              </a:rPr>
              <a:t>Example: Update of A  is x := x+1; Update of A’ is out := x </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Requirement: Tasks with a write conflict must be ordered:</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tasks A and A’ have write-conflict then either A &lt;</a:t>
            </a:r>
            <a:r>
              <a:rPr lang="en-US" sz="2000" baseline="30000" dirty="0" smtClean="0">
                <a:latin typeface="Comic Sans MS" pitchFamily="66" charset="0"/>
              </a:rPr>
              <a:t>+</a:t>
            </a:r>
            <a:r>
              <a:rPr lang="en-US" sz="2000" dirty="0" smtClean="0">
                <a:latin typeface="Comic Sans MS" pitchFamily="66" charset="0"/>
              </a:rPr>
              <a:t> A’ or A’ &lt;</a:t>
            </a:r>
            <a:r>
              <a:rPr lang="en-US" sz="2000" baseline="30000" dirty="0" smtClean="0">
                <a:latin typeface="Comic Sans MS" pitchFamily="66" charset="0"/>
              </a:rPr>
              <a:t>+</a:t>
            </a:r>
            <a:r>
              <a:rPr lang="en-US" sz="2000" dirty="0" smtClean="0">
                <a:latin typeface="Comic Sans MS" pitchFamily="66" charset="0"/>
              </a:rPr>
              <a:t> A</a:t>
            </a:r>
          </a:p>
          <a:p>
            <a:pPr marL="457200" indent="-457200">
              <a:spcBef>
                <a:spcPct val="20000"/>
              </a:spcBef>
              <a:buFont typeface="Wingdings" pitchFamily="2" charset="2"/>
              <a:buChar char="q"/>
              <a:defRPr/>
            </a:pPr>
            <a:r>
              <a:rPr lang="en-US" sz="2000" dirty="0" smtClean="0">
                <a:latin typeface="Comic Sans MS" pitchFamily="66" charset="0"/>
              </a:rPr>
              <a:t>The set of reactions resulting from executing all the tasks do not depend on the task schedule</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3731"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Properties of Tasks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4494" y="1505234"/>
            <a:ext cx="8995012" cy="39811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 A = (R, W, Update) is deterministic if for every value u in Q</a:t>
            </a:r>
            <a:r>
              <a:rPr lang="en-US" sz="2000" baseline="-25000" dirty="0" smtClean="0">
                <a:latin typeface="Comic Sans MS" pitchFamily="66" charset="0"/>
              </a:rPr>
              <a:t>R</a:t>
            </a:r>
            <a:r>
              <a:rPr lang="en-US" sz="2000" dirty="0" smtClean="0">
                <a:latin typeface="Comic Sans MS" pitchFamily="66" charset="0"/>
              </a:rPr>
              <a:t> there is a unique value v in Q</a:t>
            </a:r>
            <a:r>
              <a:rPr lang="en-US" sz="2000" baseline="-25000" dirty="0" smtClean="0">
                <a:latin typeface="Comic Sans MS" pitchFamily="66" charset="0"/>
              </a:rPr>
              <a:t>W</a:t>
            </a:r>
            <a:r>
              <a:rPr lang="en-US" sz="2000" dirty="0" smtClean="0">
                <a:latin typeface="Comic Sans MS" pitchFamily="66" charset="0"/>
              </a:rPr>
              <a:t> such that (</a:t>
            </a:r>
            <a:r>
              <a:rPr lang="en-US" sz="2000" dirty="0" err="1" smtClean="0">
                <a:latin typeface="Comic Sans MS" pitchFamily="66" charset="0"/>
              </a:rPr>
              <a:t>u,v</a:t>
            </a:r>
            <a:r>
              <a:rPr lang="en-US" sz="2000" dirty="0" smtClean="0">
                <a:latin typeface="Comic Sans MS" pitchFamily="66" charset="0"/>
              </a:rPr>
              <a:t>) is in [Update]</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endParaRPr lang="en-US" sz="2000" dirty="0" smtClean="0">
              <a:latin typeface="Comic Sans MS" pitchFamily="66" charset="0"/>
            </a:endParaRP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If all tasks of a component are deterministic, what can we conclude about the component itself?</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Task A = (R, W, Update) is input-enabled if for every value u in Q</a:t>
            </a:r>
            <a:r>
              <a:rPr lang="en-US" sz="2000" baseline="-25000" dirty="0" smtClean="0">
                <a:latin typeface="Comic Sans MS" pitchFamily="66" charset="0"/>
              </a:rPr>
              <a:t>R</a:t>
            </a:r>
            <a:r>
              <a:rPr lang="en-US" sz="2000" dirty="0" smtClean="0">
                <a:latin typeface="Comic Sans MS" pitchFamily="66" charset="0"/>
              </a:rPr>
              <a:t> there exists at least one value v in Q</a:t>
            </a:r>
            <a:r>
              <a:rPr lang="en-US" sz="2000" baseline="-25000" dirty="0" smtClean="0">
                <a:latin typeface="Comic Sans MS" pitchFamily="66" charset="0"/>
              </a:rPr>
              <a:t>W</a:t>
            </a:r>
            <a:r>
              <a:rPr lang="en-US" sz="2000" dirty="0" smtClean="0">
                <a:latin typeface="Comic Sans MS" pitchFamily="66" charset="0"/>
              </a:rPr>
              <a:t> such that (</a:t>
            </a:r>
            <a:r>
              <a:rPr lang="en-US" sz="2000" dirty="0" err="1" smtClean="0">
                <a:latin typeface="Comic Sans MS" pitchFamily="66" charset="0"/>
              </a:rPr>
              <a:t>u,v</a:t>
            </a:r>
            <a:r>
              <a:rPr lang="en-US" sz="2000" dirty="0" smtClean="0">
                <a:latin typeface="Comic Sans MS" pitchFamily="66" charset="0"/>
              </a:rPr>
              <a:t>) is in [Update]</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lvl="0" indent="-457200">
              <a:spcBef>
                <a:spcPct val="20000"/>
              </a:spcBef>
              <a:buFont typeface="Wingdings" pitchFamily="2" charset="2"/>
              <a:buChar char="q"/>
              <a:defRPr/>
            </a:pPr>
            <a:r>
              <a:rPr lang="en-US" sz="2000" dirty="0" smtClean="0">
                <a:latin typeface="Comic Sans MS" pitchFamily="66" charset="0"/>
              </a:rPr>
              <a:t>If all tasks of a component are input-enabled, what can we conclude about the component itself?</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74755"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Interfaces</a:t>
            </a:r>
            <a:endParaRPr lang="en-US" sz="2800" dirty="0">
              <a:solidFill>
                <a:srgbClr val="C00000"/>
              </a:solidFill>
              <a:latin typeface="Comic Sans MS" pitchFamily="66" charset="0"/>
              <a:cs typeface="Times New Roman" pitchFamily="18" charset="0"/>
            </a:endParaRPr>
          </a:p>
        </p:txBody>
      </p:sp>
      <p:grpSp>
        <p:nvGrpSpPr>
          <p:cNvPr id="3" name="Group 40"/>
          <p:cNvGrpSpPr/>
          <p:nvPr/>
        </p:nvGrpSpPr>
        <p:grpSpPr>
          <a:xfrm>
            <a:off x="304800" y="1371600"/>
            <a:ext cx="3631585" cy="1371600"/>
            <a:chOff x="2438400" y="1143000"/>
            <a:chExt cx="3631585" cy="1371600"/>
          </a:xfrm>
        </p:grpSpPr>
        <p:sp>
          <p:nvSpPr>
            <p:cNvPr id="9" name="Rectangle 8"/>
            <p:cNvSpPr/>
            <p:nvPr/>
          </p:nvSpPr>
          <p:spPr>
            <a:xfrm>
              <a:off x="3352800" y="1600200"/>
              <a:ext cx="1752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105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3352800" y="1905000"/>
              <a:ext cx="17526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052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5052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51816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647357" cy="338554"/>
            </a:xfrm>
            <a:prstGeom prst="rect">
              <a:avLst/>
            </a:prstGeom>
            <a:noFill/>
          </p:spPr>
          <p:txBody>
            <a:bodyPr wrap="none" rtlCol="0">
              <a:spAutoFit/>
            </a:bodyPr>
            <a:lstStyle/>
            <a:p>
              <a:r>
                <a:rPr lang="en-US" sz="1600" dirty="0" smtClean="0"/>
                <a:t>Delay</a:t>
              </a:r>
              <a:endParaRPr lang="en-US" sz="1600" dirty="0"/>
            </a:p>
          </p:txBody>
        </p:sp>
      </p:grpSp>
      <p:sp>
        <p:nvSpPr>
          <p:cNvPr id="42" name="Content Placeholder 3"/>
          <p:cNvSpPr txBox="1">
            <a:spLocks/>
          </p:cNvSpPr>
          <p:nvPr/>
        </p:nvSpPr>
        <p:spPr>
          <a:xfrm>
            <a:off x="0" y="4953000"/>
            <a:ext cx="8915400" cy="838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Interface = Input variables, Output variables, Await dependencies</a:t>
            </a:r>
          </a:p>
        </p:txBody>
      </p:sp>
      <p:grpSp>
        <p:nvGrpSpPr>
          <p:cNvPr id="4" name="Group 49"/>
          <p:cNvGrpSpPr/>
          <p:nvPr/>
        </p:nvGrpSpPr>
        <p:grpSpPr>
          <a:xfrm>
            <a:off x="4495800" y="1371600"/>
            <a:ext cx="3631585" cy="1600200"/>
            <a:chOff x="4495800" y="1371600"/>
            <a:chExt cx="3631585" cy="1600200"/>
          </a:xfrm>
        </p:grpSpPr>
        <p:grpSp>
          <p:nvGrpSpPr>
            <p:cNvPr id="5" name="Group 40"/>
            <p:cNvGrpSpPr/>
            <p:nvPr/>
          </p:nvGrpSpPr>
          <p:grpSpPr>
            <a:xfrm>
              <a:off x="4495800" y="1371600"/>
              <a:ext cx="3631585" cy="1600200"/>
              <a:chOff x="2438400" y="1143000"/>
              <a:chExt cx="3631585" cy="1600200"/>
            </a:xfrm>
          </p:grpSpPr>
          <p:sp>
            <p:nvSpPr>
              <p:cNvPr id="28" name="Rectangle 27"/>
              <p:cNvSpPr/>
              <p:nvPr/>
            </p:nvSpPr>
            <p:spPr>
              <a:xfrm>
                <a:off x="3352800" y="1600200"/>
                <a:ext cx="17526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5105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43" name="Straight Connector 42"/>
              <p:cNvCxnSpPr/>
              <p:nvPr/>
            </p:nvCxnSpPr>
            <p:spPr>
              <a:xfrm>
                <a:off x="3352800" y="1905000"/>
                <a:ext cx="175260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5052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45" name="TextBox 44"/>
              <p:cNvSpPr txBox="1"/>
              <p:nvPr/>
            </p:nvSpPr>
            <p:spPr>
              <a:xfrm>
                <a:off x="3581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46" name="TextBox 45"/>
              <p:cNvSpPr txBox="1"/>
              <p:nvPr/>
            </p:nvSpPr>
            <p:spPr>
              <a:xfrm>
                <a:off x="51816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7" name="TextBox 46"/>
              <p:cNvSpPr txBox="1"/>
              <p:nvPr/>
            </p:nvSpPr>
            <p:spPr>
              <a:xfrm>
                <a:off x="3352800" y="1143000"/>
                <a:ext cx="647357" cy="338554"/>
              </a:xfrm>
              <a:prstGeom prst="rect">
                <a:avLst/>
              </a:prstGeom>
              <a:noFill/>
            </p:spPr>
            <p:txBody>
              <a:bodyPr wrap="none" rtlCol="0">
                <a:spAutoFit/>
              </a:bodyPr>
              <a:lstStyle/>
              <a:p>
                <a:r>
                  <a:rPr lang="en-US" sz="1600" dirty="0" smtClean="0"/>
                  <a:t>Delay</a:t>
                </a:r>
                <a:endParaRPr lang="en-US" sz="1600" dirty="0"/>
              </a:p>
            </p:txBody>
          </p:sp>
        </p:grpSp>
        <p:sp>
          <p:nvSpPr>
            <p:cNvPr id="48" name="Rounded Rectangle 47"/>
            <p:cNvSpPr/>
            <p:nvPr/>
          </p:nvSpPr>
          <p:spPr>
            <a:xfrm>
              <a:off x="5638800" y="2514600"/>
              <a:ext cx="1371600" cy="3810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5638800" y="2209800"/>
              <a:ext cx="1380506" cy="338554"/>
            </a:xfrm>
            <a:prstGeom prst="rect">
              <a:avLst/>
            </a:prstGeom>
            <a:noFill/>
          </p:spPr>
          <p:txBody>
            <a:bodyPr wrap="none" rtlCol="0">
              <a:spAutoFit/>
            </a:bodyPr>
            <a:lstStyle/>
            <a:p>
              <a:r>
                <a:rPr lang="en-US" sz="1600" dirty="0" smtClean="0"/>
                <a:t>A: </a:t>
              </a:r>
              <a:r>
                <a:rPr lang="en-US" sz="1600" dirty="0" err="1" smtClean="0"/>
                <a:t>x,in</a:t>
              </a:r>
              <a:r>
                <a:rPr lang="en-US" sz="1600" dirty="0" smtClean="0"/>
                <a:t> -&gt; </a:t>
              </a:r>
              <a:r>
                <a:rPr lang="en-US" sz="1600" dirty="0" err="1" smtClean="0"/>
                <a:t>out,x</a:t>
              </a:r>
              <a:endParaRPr lang="en-US" sz="1600" dirty="0"/>
            </a:p>
          </p:txBody>
        </p:sp>
      </p:grpSp>
      <p:grpSp>
        <p:nvGrpSpPr>
          <p:cNvPr id="6" name="Group 40"/>
          <p:cNvGrpSpPr/>
          <p:nvPr/>
        </p:nvGrpSpPr>
        <p:grpSpPr>
          <a:xfrm>
            <a:off x="1905000" y="3048000"/>
            <a:ext cx="4413337" cy="1371600"/>
            <a:chOff x="2438400" y="1143000"/>
            <a:chExt cx="4413337" cy="1371600"/>
          </a:xfrm>
        </p:grpSpPr>
        <p:sp>
          <p:nvSpPr>
            <p:cNvPr id="52" name="Rectangle 51"/>
            <p:cNvSpPr/>
            <p:nvPr/>
          </p:nvSpPr>
          <p:spPr>
            <a:xfrm>
              <a:off x="3352800" y="1600200"/>
              <a:ext cx="1752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5105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9" name="TextBox 58"/>
            <p:cNvSpPr txBox="1"/>
            <p:nvPr/>
          </p:nvSpPr>
          <p:spPr>
            <a:xfrm>
              <a:off x="5181600" y="1676400"/>
              <a:ext cx="1670137" cy="338554"/>
            </a:xfrm>
            <a:prstGeom prst="rect">
              <a:avLst/>
            </a:prstGeom>
            <a:noFill/>
          </p:spPr>
          <p:txBody>
            <a:bodyPr wrap="none" rtlCol="0">
              <a:spAutoFit/>
            </a:bodyPr>
            <a:lstStyle/>
            <a:p>
              <a:r>
                <a:rPr lang="en-US" sz="1600" dirty="0" err="1" smtClean="0"/>
                <a:t>bool</a:t>
              </a:r>
              <a:r>
                <a:rPr lang="en-US" sz="1600" dirty="0" smtClean="0"/>
                <a:t> out awaits in</a:t>
              </a:r>
              <a:endParaRPr lang="en-US" sz="1600" dirty="0"/>
            </a:p>
          </p:txBody>
        </p:sp>
        <p:sp>
          <p:nvSpPr>
            <p:cNvPr id="60" name="TextBox 59"/>
            <p:cNvSpPr txBox="1"/>
            <p:nvPr/>
          </p:nvSpPr>
          <p:spPr>
            <a:xfrm>
              <a:off x="3352800" y="1143000"/>
              <a:ext cx="1437509" cy="338554"/>
            </a:xfrm>
            <a:prstGeom prst="rect">
              <a:avLst/>
            </a:prstGeom>
            <a:noFill/>
          </p:spPr>
          <p:txBody>
            <a:bodyPr wrap="none" rtlCol="0">
              <a:spAutoFit/>
            </a:bodyPr>
            <a:lstStyle/>
            <a:p>
              <a:r>
                <a:rPr lang="en-US" sz="1600" dirty="0" smtClean="0"/>
                <a:t>Delay Interface</a:t>
              </a:r>
              <a:endParaRPr lang="en-US" sz="1600" dirty="0"/>
            </a:p>
          </p:txBody>
        </p:sp>
      </p:grpSp>
      <p:grpSp>
        <p:nvGrpSpPr>
          <p:cNvPr id="40" name="Group 39"/>
          <p:cNvGrpSpPr/>
          <p:nvPr/>
        </p:nvGrpSpPr>
        <p:grpSpPr>
          <a:xfrm>
            <a:off x="0" y="6142038"/>
            <a:ext cx="9144000" cy="715962"/>
            <a:chOff x="0" y="6142038"/>
            <a:chExt cx="9144000" cy="715962"/>
          </a:xfrm>
        </p:grpSpPr>
        <p:pic>
          <p:nvPicPr>
            <p:cNvPr id="5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6" name="Object 2"/>
            <p:cNvGraphicFramePr>
              <a:graphicFrameLocks noChangeAspect="1"/>
            </p:cNvGraphicFramePr>
            <p:nvPr/>
          </p:nvGraphicFramePr>
          <p:xfrm>
            <a:off x="8653463" y="6163469"/>
            <a:ext cx="490537" cy="673100"/>
          </p:xfrm>
          <a:graphic>
            <a:graphicData uri="http://schemas.openxmlformats.org/presentationml/2006/ole">
              <p:oleObj spid="_x0000_s75779"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First Example: Delay</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228600" y="2895600"/>
            <a:ext cx="7391400" cy="533400"/>
          </a:xfrm>
        </p:spPr>
        <p:txBody>
          <a:bodyPr>
            <a:normAutofit/>
          </a:bodyPr>
          <a:lstStyle/>
          <a:p>
            <a:pPr>
              <a:buFont typeface="Wingdings" pitchFamily="2" charset="2"/>
              <a:buChar char="q"/>
            </a:pPr>
            <a:r>
              <a:rPr lang="en-US" sz="2000" dirty="0" smtClean="0">
                <a:latin typeface="Comic Sans MS" pitchFamily="66" charset="0"/>
              </a:rPr>
              <a:t>Input variable: in of type Boolean</a:t>
            </a:r>
          </a:p>
        </p:txBody>
      </p:sp>
      <p:sp>
        <p:nvSpPr>
          <p:cNvPr id="28" name="Rectangle 27"/>
          <p:cNvSpPr/>
          <p:nvPr/>
        </p:nvSpPr>
        <p:spPr>
          <a:xfrm>
            <a:off x="3352800" y="16002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9436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31" name="TextBox 30"/>
          <p:cNvSpPr txBox="1"/>
          <p:nvPr/>
        </p:nvSpPr>
        <p:spPr>
          <a:xfrm>
            <a:off x="60198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cxnSp>
        <p:nvCxnSpPr>
          <p:cNvPr id="33" name="Straight Connector 32"/>
          <p:cNvCxnSpPr/>
          <p:nvPr/>
        </p:nvCxnSpPr>
        <p:spPr>
          <a:xfrm>
            <a:off x="3352800" y="19050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6" name="TextBox 35"/>
          <p:cNvSpPr txBox="1"/>
          <p:nvPr/>
        </p:nvSpPr>
        <p:spPr>
          <a:xfrm>
            <a:off x="36576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41" name="Content Placeholder 3"/>
          <p:cNvSpPr txBox="1">
            <a:spLocks/>
          </p:cNvSpPr>
          <p:nvPr/>
        </p:nvSpPr>
        <p:spPr>
          <a:xfrm>
            <a:off x="228600" y="3429000"/>
            <a:ext cx="73914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Output</a:t>
            </a: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 variable: </a:t>
            </a:r>
            <a:r>
              <a:rPr lang="en-US" sz="2000" dirty="0" smtClean="0">
                <a:latin typeface="Comic Sans MS" pitchFamily="66" charset="0"/>
              </a:rPr>
              <a:t>out</a:t>
            </a: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 of type Boolean</a:t>
            </a:r>
          </a:p>
        </p:txBody>
      </p:sp>
      <p:sp>
        <p:nvSpPr>
          <p:cNvPr id="43" name="Content Placeholder 3"/>
          <p:cNvSpPr txBox="1">
            <a:spLocks/>
          </p:cNvSpPr>
          <p:nvPr/>
        </p:nvSpPr>
        <p:spPr>
          <a:xfrm>
            <a:off x="228600" y="3962400"/>
            <a:ext cx="73914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State</a:t>
            </a: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 variable: x of type Boolean</a:t>
            </a:r>
          </a:p>
        </p:txBody>
      </p:sp>
      <p:sp>
        <p:nvSpPr>
          <p:cNvPr id="44" name="Content Placeholder 3"/>
          <p:cNvSpPr txBox="1">
            <a:spLocks/>
          </p:cNvSpPr>
          <p:nvPr/>
        </p:nvSpPr>
        <p:spPr>
          <a:xfrm>
            <a:off x="228600" y="4495800"/>
            <a:ext cx="7391400" cy="533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Initialization of state variables: assignment x:=0</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5" name="Content Placeholder 3"/>
          <p:cNvSpPr txBox="1">
            <a:spLocks/>
          </p:cNvSpPr>
          <p:nvPr/>
        </p:nvSpPr>
        <p:spPr>
          <a:xfrm>
            <a:off x="228600" y="5029200"/>
            <a:ext cx="7696200" cy="685800"/>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200" dirty="0" smtClean="0">
                <a:latin typeface="Comic Sans MS" pitchFamily="66" charset="0"/>
              </a:rPr>
              <a:t>In each round, in response to an input, produce output and update state by executing the update code:  out:=x; x:=in</a:t>
            </a:r>
            <a:endParaRPr kumimoji="0" lang="en-US" sz="22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p:oleObj spid="_x0000_s4099"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6" grpId="0"/>
      <p:bldP spid="31" grpId="0"/>
      <p:bldP spid="34" grpId="0"/>
      <p:bldP spid="36" grpId="0"/>
      <p:bldP spid="41" grpId="0" build="p"/>
      <p:bldP spid="43" grpId="0" build="p"/>
      <p:bldP spid="44" grpId="0" build="p"/>
      <p:bldP spid="4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Interface: </a:t>
            </a:r>
            <a:r>
              <a:rPr lang="en-US" sz="2800" dirty="0" err="1" smtClean="0">
                <a:solidFill>
                  <a:srgbClr val="C00000"/>
                </a:solidFill>
                <a:latin typeface="Comic Sans MS" pitchFamily="66" charset="0"/>
                <a:cs typeface="Times New Roman" pitchFamily="18" charset="0"/>
              </a:rPr>
              <a:t>SplitDelay</a:t>
            </a:r>
            <a:endParaRPr lang="en-US" sz="2800" dirty="0">
              <a:solidFill>
                <a:srgbClr val="C00000"/>
              </a:solidFill>
              <a:latin typeface="Comic Sans MS" pitchFamily="66" charset="0"/>
              <a:cs typeface="Times New Roman" pitchFamily="18" charset="0"/>
            </a:endParaRPr>
          </a:p>
        </p:txBody>
      </p:sp>
      <p:grpSp>
        <p:nvGrpSpPr>
          <p:cNvPr id="3" name="Group 40"/>
          <p:cNvGrpSpPr/>
          <p:nvPr/>
        </p:nvGrpSpPr>
        <p:grpSpPr>
          <a:xfrm>
            <a:off x="2133600" y="3962400"/>
            <a:ext cx="3631585" cy="1371600"/>
            <a:chOff x="2438400" y="1143000"/>
            <a:chExt cx="3631585" cy="1371600"/>
          </a:xfrm>
        </p:grpSpPr>
        <p:sp>
          <p:nvSpPr>
            <p:cNvPr id="52" name="Rectangle 51"/>
            <p:cNvSpPr/>
            <p:nvPr/>
          </p:nvSpPr>
          <p:spPr>
            <a:xfrm>
              <a:off x="3352800" y="1600200"/>
              <a:ext cx="1752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a:off x="5105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9" name="TextBox 58"/>
            <p:cNvSpPr txBox="1"/>
            <p:nvPr/>
          </p:nvSpPr>
          <p:spPr>
            <a:xfrm>
              <a:off x="51816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60" name="TextBox 59"/>
            <p:cNvSpPr txBox="1"/>
            <p:nvPr/>
          </p:nvSpPr>
          <p:spPr>
            <a:xfrm>
              <a:off x="3352800" y="1143000"/>
              <a:ext cx="1801391" cy="338554"/>
            </a:xfrm>
            <a:prstGeom prst="rect">
              <a:avLst/>
            </a:prstGeom>
            <a:noFill/>
          </p:spPr>
          <p:txBody>
            <a:bodyPr wrap="none" rtlCol="0">
              <a:spAutoFit/>
            </a:bodyPr>
            <a:lstStyle/>
            <a:p>
              <a:r>
                <a:rPr lang="en-US" sz="1600" dirty="0" err="1" smtClean="0"/>
                <a:t>SplitDelay</a:t>
              </a:r>
              <a:r>
                <a:rPr lang="en-US" sz="1600" dirty="0" smtClean="0"/>
                <a:t> Interface</a:t>
              </a:r>
              <a:endParaRPr lang="en-US" sz="1600" dirty="0"/>
            </a:p>
          </p:txBody>
        </p:sp>
      </p:grpSp>
      <p:grpSp>
        <p:nvGrpSpPr>
          <p:cNvPr id="4" name="Group 76"/>
          <p:cNvGrpSpPr/>
          <p:nvPr/>
        </p:nvGrpSpPr>
        <p:grpSpPr>
          <a:xfrm>
            <a:off x="1990227" y="1215096"/>
            <a:ext cx="4879002" cy="1964322"/>
            <a:chOff x="1990227" y="1215096"/>
            <a:chExt cx="4879002" cy="1964322"/>
          </a:xfrm>
        </p:grpSpPr>
        <p:grpSp>
          <p:nvGrpSpPr>
            <p:cNvPr id="5" name="Group 60"/>
            <p:cNvGrpSpPr/>
            <p:nvPr/>
          </p:nvGrpSpPr>
          <p:grpSpPr>
            <a:xfrm>
              <a:off x="1990227" y="1215096"/>
              <a:ext cx="4879002" cy="1964322"/>
              <a:chOff x="2438400" y="1143000"/>
              <a:chExt cx="4879002" cy="1964322"/>
            </a:xfrm>
          </p:grpSpPr>
          <p:sp>
            <p:nvSpPr>
              <p:cNvPr id="62" name="Rectangle 61"/>
              <p:cNvSpPr/>
              <p:nvPr/>
            </p:nvSpPr>
            <p:spPr>
              <a:xfrm>
                <a:off x="3352800" y="1600199"/>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a:off x="6390492" y="239508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2438400" y="235376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438400" y="1935931"/>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66" name="Straight Connector 65"/>
              <p:cNvCxnSpPr/>
              <p:nvPr/>
            </p:nvCxnSpPr>
            <p:spPr>
              <a:xfrm flipV="1">
                <a:off x="3352800" y="1888123"/>
                <a:ext cx="303769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68" name="TextBox 67"/>
              <p:cNvSpPr txBox="1"/>
              <p:nvPr/>
            </p:nvSpPr>
            <p:spPr>
              <a:xfrm>
                <a:off x="3799465" y="2432682"/>
                <a:ext cx="761747" cy="338554"/>
              </a:xfrm>
              <a:prstGeom prst="rect">
                <a:avLst/>
              </a:prstGeom>
              <a:noFill/>
            </p:spPr>
            <p:txBody>
              <a:bodyPr wrap="none" rtlCol="0">
                <a:spAutoFit/>
              </a:bodyPr>
              <a:lstStyle/>
              <a:p>
                <a:r>
                  <a:rPr lang="en-US" sz="1600" dirty="0" smtClean="0"/>
                  <a:t>out:=x </a:t>
                </a:r>
                <a:endParaRPr lang="en-US" sz="1600" dirty="0"/>
              </a:p>
            </p:txBody>
          </p:sp>
          <p:sp>
            <p:nvSpPr>
              <p:cNvPr id="69" name="TextBox 68"/>
              <p:cNvSpPr txBox="1"/>
              <p:nvPr/>
            </p:nvSpPr>
            <p:spPr>
              <a:xfrm>
                <a:off x="6429017" y="197471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70" name="TextBox 69"/>
              <p:cNvSpPr txBox="1"/>
              <p:nvPr/>
            </p:nvSpPr>
            <p:spPr>
              <a:xfrm>
                <a:off x="3352800" y="1143000"/>
                <a:ext cx="1011239" cy="338554"/>
              </a:xfrm>
              <a:prstGeom prst="rect">
                <a:avLst/>
              </a:prstGeom>
              <a:noFill/>
            </p:spPr>
            <p:txBody>
              <a:bodyPr wrap="none" rtlCol="0">
                <a:spAutoFit/>
              </a:bodyPr>
              <a:lstStyle/>
              <a:p>
                <a:r>
                  <a:rPr lang="en-US" sz="1600" dirty="0" err="1" smtClean="0"/>
                  <a:t>SplitDelay</a:t>
                </a:r>
                <a:endParaRPr lang="en-US" sz="1600" dirty="0"/>
              </a:p>
            </p:txBody>
          </p:sp>
        </p:grpSp>
        <p:sp>
          <p:nvSpPr>
            <p:cNvPr id="71" name="Rounded Rectangle 70"/>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3225349" y="2046839"/>
              <a:ext cx="1140056" cy="338554"/>
            </a:xfrm>
            <a:prstGeom prst="rect">
              <a:avLst/>
            </a:prstGeom>
            <a:noFill/>
          </p:spPr>
          <p:txBody>
            <a:bodyPr wrap="none" rtlCol="0">
              <a:spAutoFit/>
            </a:bodyPr>
            <a:lstStyle/>
            <a:p>
              <a:r>
                <a:rPr lang="en-US" sz="1600" dirty="0" smtClean="0"/>
                <a:t>A1: x -&gt; out</a:t>
              </a:r>
              <a:endParaRPr lang="en-US" sz="1600" dirty="0"/>
            </a:p>
          </p:txBody>
        </p:sp>
        <p:sp>
          <p:nvSpPr>
            <p:cNvPr id="73" name="Rounded Rectangle 72"/>
            <p:cNvSpPr/>
            <p:nvPr/>
          </p:nvSpPr>
          <p:spPr>
            <a:xfrm>
              <a:off x="4768837" y="2366534"/>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4768837" y="2027980"/>
              <a:ext cx="1008609" cy="338554"/>
            </a:xfrm>
            <a:prstGeom prst="rect">
              <a:avLst/>
            </a:prstGeom>
            <a:noFill/>
          </p:spPr>
          <p:txBody>
            <a:bodyPr wrap="none" rtlCol="0">
              <a:spAutoFit/>
            </a:bodyPr>
            <a:lstStyle/>
            <a:p>
              <a:r>
                <a:rPr lang="en-US" sz="1600" dirty="0" smtClean="0"/>
                <a:t>A2: in -&gt; x</a:t>
              </a:r>
              <a:endParaRPr lang="en-US" sz="1600" dirty="0"/>
            </a:p>
          </p:txBody>
        </p:sp>
        <p:sp>
          <p:nvSpPr>
            <p:cNvPr id="75" name="TextBox 74"/>
            <p:cNvSpPr txBox="1"/>
            <p:nvPr/>
          </p:nvSpPr>
          <p:spPr>
            <a:xfrm>
              <a:off x="4976425" y="2474875"/>
              <a:ext cx="630301" cy="338554"/>
            </a:xfrm>
            <a:prstGeom prst="rect">
              <a:avLst/>
            </a:prstGeom>
            <a:noFill/>
          </p:spPr>
          <p:txBody>
            <a:bodyPr wrap="none" rtlCol="0">
              <a:spAutoFit/>
            </a:bodyPr>
            <a:lstStyle/>
            <a:p>
              <a:r>
                <a:rPr lang="en-US" sz="1600" dirty="0"/>
                <a:t>x</a:t>
              </a:r>
              <a:r>
                <a:rPr lang="en-US" sz="1600" dirty="0" smtClean="0"/>
                <a:t>:=in </a:t>
              </a:r>
              <a:endParaRPr lang="en-US" sz="1600" dirty="0"/>
            </a:p>
          </p:txBody>
        </p:sp>
        <p:cxnSp>
          <p:nvCxnSpPr>
            <p:cNvPr id="76" name="Straight Arrow Connector 75"/>
            <p:cNvCxnSpPr>
              <a:endCxn id="73" idx="1"/>
            </p:cNvCxnSpPr>
            <p:nvPr/>
          </p:nvCxnSpPr>
          <p:spPr>
            <a:xfrm>
              <a:off x="4270828" y="2604456"/>
              <a:ext cx="498009" cy="2083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0" y="6142038"/>
            <a:ext cx="9144000" cy="715962"/>
            <a:chOff x="0" y="6142038"/>
            <a:chExt cx="9144000" cy="715962"/>
          </a:xfrm>
        </p:grpSpPr>
        <p:pic>
          <p:nvPicPr>
            <p:cNvPr id="3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6" name="Object 2"/>
            <p:cNvGraphicFramePr>
              <a:graphicFrameLocks noChangeAspect="1"/>
            </p:cNvGraphicFramePr>
            <p:nvPr/>
          </p:nvGraphicFramePr>
          <p:xfrm>
            <a:off x="8653463" y="6163469"/>
            <a:ext cx="490537" cy="673100"/>
          </p:xfrm>
          <a:graphic>
            <a:graphicData uri="http://schemas.openxmlformats.org/presentationml/2006/ole">
              <p:oleObj spid="_x0000_s76803"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Example Interface</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905000"/>
            <a:ext cx="4318452" cy="27772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7061652" y="238059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28801" y="2459865"/>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8801" y="2042036"/>
            <a:ext cx="442750" cy="338554"/>
          </a:xfrm>
          <a:prstGeom prst="rect">
            <a:avLst/>
          </a:prstGeom>
          <a:noFill/>
        </p:spPr>
        <p:txBody>
          <a:bodyPr wrap="none" rtlCol="0">
            <a:spAutoFit/>
          </a:bodyPr>
          <a:lstStyle/>
          <a:p>
            <a:r>
              <a:rPr lang="en-US" sz="1600" dirty="0" smtClean="0"/>
              <a:t>in1</a:t>
            </a:r>
            <a:endParaRPr lang="en-US" sz="1600" dirty="0"/>
          </a:p>
        </p:txBody>
      </p:sp>
      <p:sp>
        <p:nvSpPr>
          <p:cNvPr id="16" name="TextBox 15"/>
          <p:cNvSpPr txBox="1"/>
          <p:nvPr/>
        </p:nvSpPr>
        <p:spPr>
          <a:xfrm>
            <a:off x="7087667" y="1932989"/>
            <a:ext cx="574196" cy="338554"/>
          </a:xfrm>
          <a:prstGeom prst="rect">
            <a:avLst/>
          </a:prstGeom>
          <a:noFill/>
        </p:spPr>
        <p:txBody>
          <a:bodyPr wrap="none" rtlCol="0">
            <a:spAutoFit/>
          </a:bodyPr>
          <a:lstStyle/>
          <a:p>
            <a:r>
              <a:rPr lang="en-US" sz="1600" dirty="0" smtClean="0"/>
              <a:t>out1</a:t>
            </a:r>
            <a:endParaRPr lang="en-US" sz="1600" dirty="0"/>
          </a:p>
        </p:txBody>
      </p:sp>
      <p:grpSp>
        <p:nvGrpSpPr>
          <p:cNvPr id="3" name="Group 7"/>
          <p:cNvGrpSpPr/>
          <p:nvPr/>
        </p:nvGrpSpPr>
        <p:grpSpPr>
          <a:xfrm>
            <a:off x="3079846" y="2643940"/>
            <a:ext cx="1590307" cy="649665"/>
            <a:chOff x="3257194" y="2381332"/>
            <a:chExt cx="1590307" cy="649665"/>
          </a:xfrm>
        </p:grpSpPr>
        <p:sp>
          <p:nvSpPr>
            <p:cNvPr id="4" name="Rounded Rectangle 3"/>
            <p:cNvSpPr/>
            <p:nvPr/>
          </p:nvSpPr>
          <p:spPr>
            <a:xfrm>
              <a:off x="3394252" y="2772237"/>
              <a:ext cx="1277112" cy="25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257194" y="2381332"/>
              <a:ext cx="1590307" cy="338554"/>
            </a:xfrm>
            <a:prstGeom prst="rect">
              <a:avLst/>
            </a:prstGeom>
            <a:noFill/>
          </p:spPr>
          <p:txBody>
            <a:bodyPr wrap="none" rtlCol="0">
              <a:spAutoFit/>
            </a:bodyPr>
            <a:lstStyle/>
            <a:p>
              <a:r>
                <a:rPr lang="en-US" sz="1600" dirty="0" smtClean="0"/>
                <a:t>A1: x1,in1 -&gt; y,x1</a:t>
              </a:r>
              <a:endParaRPr lang="en-US" sz="1600" dirty="0"/>
            </a:p>
          </p:txBody>
        </p:sp>
      </p:grpSp>
      <p:cxnSp>
        <p:nvCxnSpPr>
          <p:cNvPr id="23" name="Straight Arrow Connector 22"/>
          <p:cNvCxnSpPr/>
          <p:nvPr/>
        </p:nvCxnSpPr>
        <p:spPr>
          <a:xfrm>
            <a:off x="1837687" y="4148808"/>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837687" y="3730979"/>
            <a:ext cx="442750" cy="338554"/>
          </a:xfrm>
          <a:prstGeom prst="rect">
            <a:avLst/>
          </a:prstGeom>
          <a:noFill/>
        </p:spPr>
        <p:txBody>
          <a:bodyPr wrap="none" rtlCol="0">
            <a:spAutoFit/>
          </a:bodyPr>
          <a:lstStyle/>
          <a:p>
            <a:r>
              <a:rPr lang="en-US" sz="1600" dirty="0" smtClean="0"/>
              <a:t>in2</a:t>
            </a:r>
            <a:endParaRPr lang="en-US" sz="1600" dirty="0"/>
          </a:p>
        </p:txBody>
      </p:sp>
      <p:cxnSp>
        <p:nvCxnSpPr>
          <p:cNvPr id="22" name="Straight Arrow Connector 21"/>
          <p:cNvCxnSpPr/>
          <p:nvPr/>
        </p:nvCxnSpPr>
        <p:spPr>
          <a:xfrm>
            <a:off x="7070603" y="3263099"/>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096618" y="2831444"/>
            <a:ext cx="574196" cy="338554"/>
          </a:xfrm>
          <a:prstGeom prst="rect">
            <a:avLst/>
          </a:prstGeom>
          <a:noFill/>
        </p:spPr>
        <p:txBody>
          <a:bodyPr wrap="none" rtlCol="0">
            <a:spAutoFit/>
          </a:bodyPr>
          <a:lstStyle/>
          <a:p>
            <a:r>
              <a:rPr lang="en-US" sz="1600" dirty="0" smtClean="0"/>
              <a:t>out2</a:t>
            </a:r>
            <a:endParaRPr lang="en-US" sz="1600" dirty="0"/>
          </a:p>
        </p:txBody>
      </p:sp>
      <p:cxnSp>
        <p:nvCxnSpPr>
          <p:cNvPr id="28" name="Straight Arrow Connector 27"/>
          <p:cNvCxnSpPr/>
          <p:nvPr/>
        </p:nvCxnSpPr>
        <p:spPr>
          <a:xfrm>
            <a:off x="7070603" y="4207423"/>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096618" y="3798906"/>
            <a:ext cx="574196" cy="338554"/>
          </a:xfrm>
          <a:prstGeom prst="rect">
            <a:avLst/>
          </a:prstGeom>
          <a:noFill/>
        </p:spPr>
        <p:txBody>
          <a:bodyPr wrap="none" rtlCol="0">
            <a:spAutoFit/>
          </a:bodyPr>
          <a:lstStyle/>
          <a:p>
            <a:r>
              <a:rPr lang="en-US" sz="1600" dirty="0" smtClean="0"/>
              <a:t>out3</a:t>
            </a:r>
            <a:endParaRPr lang="en-US" sz="1600" dirty="0"/>
          </a:p>
        </p:txBody>
      </p:sp>
      <p:cxnSp>
        <p:nvCxnSpPr>
          <p:cNvPr id="5" name="Straight Connector 4"/>
          <p:cNvCxnSpPr/>
          <p:nvPr/>
        </p:nvCxnSpPr>
        <p:spPr>
          <a:xfrm>
            <a:off x="2743200" y="2211313"/>
            <a:ext cx="431845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858471" y="1905000"/>
            <a:ext cx="713657" cy="338554"/>
          </a:xfrm>
          <a:prstGeom prst="rect">
            <a:avLst/>
          </a:prstGeom>
          <a:noFill/>
        </p:spPr>
        <p:txBody>
          <a:bodyPr wrap="none" rtlCol="0">
            <a:spAutoFit/>
          </a:bodyPr>
          <a:lstStyle/>
          <a:p>
            <a:r>
              <a:rPr lang="en-US" sz="1600" dirty="0" smtClean="0"/>
              <a:t>x1, x2 </a:t>
            </a:r>
            <a:endParaRPr lang="en-US" sz="1600" dirty="0"/>
          </a:p>
        </p:txBody>
      </p:sp>
      <p:sp>
        <p:nvSpPr>
          <p:cNvPr id="32" name="TextBox 31"/>
          <p:cNvSpPr txBox="1"/>
          <p:nvPr/>
        </p:nvSpPr>
        <p:spPr>
          <a:xfrm>
            <a:off x="2859659" y="2305386"/>
            <a:ext cx="708720" cy="338554"/>
          </a:xfrm>
          <a:prstGeom prst="rect">
            <a:avLst/>
          </a:prstGeom>
          <a:noFill/>
        </p:spPr>
        <p:txBody>
          <a:bodyPr wrap="none" rtlCol="0">
            <a:spAutoFit/>
          </a:bodyPr>
          <a:lstStyle/>
          <a:p>
            <a:r>
              <a:rPr lang="en-US" sz="1600" dirty="0"/>
              <a:t>l</a:t>
            </a:r>
            <a:r>
              <a:rPr lang="en-US" sz="1600" dirty="0" smtClean="0"/>
              <a:t>ocal y</a:t>
            </a:r>
            <a:endParaRPr lang="en-US" sz="1600" dirty="0"/>
          </a:p>
        </p:txBody>
      </p:sp>
      <p:grpSp>
        <p:nvGrpSpPr>
          <p:cNvPr id="6" name="Group 33"/>
          <p:cNvGrpSpPr/>
          <p:nvPr/>
        </p:nvGrpSpPr>
        <p:grpSpPr>
          <a:xfrm>
            <a:off x="3060306" y="3744700"/>
            <a:ext cx="1414170" cy="649665"/>
            <a:chOff x="3257194" y="2381332"/>
            <a:chExt cx="1414170" cy="649665"/>
          </a:xfrm>
        </p:grpSpPr>
        <p:sp>
          <p:nvSpPr>
            <p:cNvPr id="35" name="Rounded Rectangle 34"/>
            <p:cNvSpPr/>
            <p:nvPr/>
          </p:nvSpPr>
          <p:spPr>
            <a:xfrm>
              <a:off x="3394252" y="2772237"/>
              <a:ext cx="1277112" cy="25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257194" y="2381332"/>
              <a:ext cx="1348446" cy="338554"/>
            </a:xfrm>
            <a:prstGeom prst="rect">
              <a:avLst/>
            </a:prstGeom>
            <a:noFill/>
          </p:spPr>
          <p:txBody>
            <a:bodyPr wrap="none" rtlCol="0">
              <a:spAutoFit/>
            </a:bodyPr>
            <a:lstStyle/>
            <a:p>
              <a:r>
                <a:rPr lang="en-US" sz="1600" dirty="0" smtClean="0"/>
                <a:t>A2: x2 -&gt; out2</a:t>
              </a:r>
              <a:endParaRPr lang="en-US" sz="1600" dirty="0"/>
            </a:p>
          </p:txBody>
        </p:sp>
      </p:grpSp>
      <p:grpSp>
        <p:nvGrpSpPr>
          <p:cNvPr id="7" name="Group 36"/>
          <p:cNvGrpSpPr/>
          <p:nvPr/>
        </p:nvGrpSpPr>
        <p:grpSpPr>
          <a:xfrm>
            <a:off x="5160168" y="2627153"/>
            <a:ext cx="1901483" cy="649665"/>
            <a:chOff x="3051651" y="2381332"/>
            <a:chExt cx="1901483" cy="649665"/>
          </a:xfrm>
        </p:grpSpPr>
        <p:sp>
          <p:nvSpPr>
            <p:cNvPr id="38" name="Rounded Rectangle 37"/>
            <p:cNvSpPr/>
            <p:nvPr/>
          </p:nvSpPr>
          <p:spPr>
            <a:xfrm>
              <a:off x="3394252" y="2772237"/>
              <a:ext cx="1277112" cy="25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3051651" y="2381332"/>
              <a:ext cx="1901483" cy="338554"/>
            </a:xfrm>
            <a:prstGeom prst="rect">
              <a:avLst/>
            </a:prstGeom>
            <a:noFill/>
          </p:spPr>
          <p:txBody>
            <a:bodyPr wrap="none" rtlCol="0">
              <a:spAutoFit/>
            </a:bodyPr>
            <a:lstStyle/>
            <a:p>
              <a:r>
                <a:rPr lang="en-US" sz="1600" dirty="0" smtClean="0"/>
                <a:t>A3: x1,in1 -&gt; out1,x1</a:t>
              </a:r>
              <a:endParaRPr lang="en-US" sz="1600" dirty="0"/>
            </a:p>
          </p:txBody>
        </p:sp>
      </p:grpSp>
      <p:cxnSp>
        <p:nvCxnSpPr>
          <p:cNvPr id="40" name="Straight Arrow Connector 39"/>
          <p:cNvCxnSpPr>
            <a:endCxn id="38" idx="1"/>
          </p:cNvCxnSpPr>
          <p:nvPr/>
        </p:nvCxnSpPr>
        <p:spPr>
          <a:xfrm flipV="1">
            <a:off x="4494015" y="3147438"/>
            <a:ext cx="1008754" cy="4028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8" name="Group 40"/>
          <p:cNvGrpSpPr/>
          <p:nvPr/>
        </p:nvGrpSpPr>
        <p:grpSpPr>
          <a:xfrm>
            <a:off x="4902426" y="3744700"/>
            <a:ext cx="2228302" cy="649665"/>
            <a:chOff x="2813449" y="2381332"/>
            <a:chExt cx="2228302" cy="649665"/>
          </a:xfrm>
        </p:grpSpPr>
        <p:sp>
          <p:nvSpPr>
            <p:cNvPr id="43" name="Rounded Rectangle 42"/>
            <p:cNvSpPr/>
            <p:nvPr/>
          </p:nvSpPr>
          <p:spPr>
            <a:xfrm>
              <a:off x="3394252" y="2772237"/>
              <a:ext cx="1277112" cy="25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813449" y="2381332"/>
              <a:ext cx="2228302" cy="338554"/>
            </a:xfrm>
            <a:prstGeom prst="rect">
              <a:avLst/>
            </a:prstGeom>
            <a:noFill/>
          </p:spPr>
          <p:txBody>
            <a:bodyPr wrap="none" rtlCol="0">
              <a:spAutoFit/>
            </a:bodyPr>
            <a:lstStyle/>
            <a:p>
              <a:r>
                <a:rPr lang="en-US" sz="1600" dirty="0" smtClean="0"/>
                <a:t>A4: in2,y,out2 -&gt; x2,out3</a:t>
              </a:r>
              <a:endParaRPr lang="en-US" sz="1600" dirty="0"/>
            </a:p>
          </p:txBody>
        </p:sp>
      </p:grpSp>
      <p:cxnSp>
        <p:nvCxnSpPr>
          <p:cNvPr id="48" name="Straight Arrow Connector 47"/>
          <p:cNvCxnSpPr>
            <a:endCxn id="43" idx="1"/>
          </p:cNvCxnSpPr>
          <p:nvPr/>
        </p:nvCxnSpPr>
        <p:spPr>
          <a:xfrm>
            <a:off x="4494015" y="4264985"/>
            <a:ext cx="98921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474476" y="3296492"/>
            <a:ext cx="1028293" cy="8298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743200" y="1905000"/>
            <a:ext cx="4318452" cy="277720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620000" y="1932989"/>
            <a:ext cx="1024127" cy="338554"/>
          </a:xfrm>
          <a:prstGeom prst="rect">
            <a:avLst/>
          </a:prstGeom>
          <a:noFill/>
        </p:spPr>
        <p:txBody>
          <a:bodyPr wrap="none" rtlCol="0">
            <a:spAutoFit/>
          </a:bodyPr>
          <a:lstStyle/>
          <a:p>
            <a:r>
              <a:rPr lang="en-US" sz="1600" dirty="0" smtClean="0"/>
              <a:t>awaits in1</a:t>
            </a:r>
            <a:endParaRPr lang="en-US" sz="1600" dirty="0"/>
          </a:p>
        </p:txBody>
      </p:sp>
      <p:sp>
        <p:nvSpPr>
          <p:cNvPr id="42" name="TextBox 41"/>
          <p:cNvSpPr txBox="1"/>
          <p:nvPr/>
        </p:nvSpPr>
        <p:spPr>
          <a:xfrm>
            <a:off x="7620000" y="3798906"/>
            <a:ext cx="1379993" cy="338554"/>
          </a:xfrm>
          <a:prstGeom prst="rect">
            <a:avLst/>
          </a:prstGeom>
          <a:noFill/>
        </p:spPr>
        <p:txBody>
          <a:bodyPr wrap="none" rtlCol="0">
            <a:spAutoFit/>
          </a:bodyPr>
          <a:lstStyle/>
          <a:p>
            <a:r>
              <a:rPr lang="en-US" sz="1600" dirty="0" smtClean="0"/>
              <a:t>awaits in1, in2</a:t>
            </a:r>
            <a:endParaRPr lang="en-US" sz="1600" dirty="0"/>
          </a:p>
        </p:txBody>
      </p:sp>
      <p:grpSp>
        <p:nvGrpSpPr>
          <p:cNvPr id="44" name="Group 43"/>
          <p:cNvGrpSpPr/>
          <p:nvPr/>
        </p:nvGrpSpPr>
        <p:grpSpPr>
          <a:xfrm>
            <a:off x="0" y="6142038"/>
            <a:ext cx="9144000" cy="715962"/>
            <a:chOff x="0" y="6142038"/>
            <a:chExt cx="9144000" cy="715962"/>
          </a:xfrm>
        </p:grpSpPr>
        <p:pic>
          <p:nvPicPr>
            <p:cNvPr id="5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3" name="Object 2"/>
            <p:cNvGraphicFramePr>
              <a:graphicFrameLocks noChangeAspect="1"/>
            </p:cNvGraphicFramePr>
            <p:nvPr/>
          </p:nvGraphicFramePr>
          <p:xfrm>
            <a:off x="8653463" y="6163469"/>
            <a:ext cx="490537" cy="673100"/>
          </p:xfrm>
          <a:graphic>
            <a:graphicData uri="http://schemas.openxmlformats.org/presentationml/2006/ole">
              <p:oleObj spid="_x0000_s77827" name="Acrobat Document" r:id="rId4" imgW="4790808" imgH="6162472" progId="AcroExch.Document.7">
                <p:embed/>
              </p:oleObj>
            </a:graphicData>
          </a:graphic>
        </p:graphicFrame>
      </p:grpSp>
    </p:spTree>
    <p:extLst>
      <p:ext uri="{BB962C8B-B14F-4D97-AF65-F5344CB8AC3E}">
        <p14:creationId xmlns="" xmlns:p14="http://schemas.microsoft.com/office/powerpoint/2010/main" val="89901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p:bldP spid="4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Back to Parallel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686800" cy="9906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Relay and Inverter are not compatible since there is a cycle in their combined await dependencies</a:t>
            </a:r>
            <a:endParaRPr lang="en-US" dirty="0" smtClean="0">
              <a:latin typeface="Comic Sans MS" pitchFamily="66" charset="0"/>
            </a:endParaRPr>
          </a:p>
        </p:txBody>
      </p:sp>
      <p:sp>
        <p:nvSpPr>
          <p:cNvPr id="39" name="Rectangle 38"/>
          <p:cNvSpPr/>
          <p:nvPr/>
        </p:nvSpPr>
        <p:spPr>
          <a:xfrm>
            <a:off x="3322946" y="1364209"/>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669861"/>
            <a:ext cx="0" cy="11389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835037"/>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29339" cy="338554"/>
          </a:xfrm>
          <a:prstGeom prst="rect">
            <a:avLst/>
          </a:prstGeom>
          <a:noFill/>
        </p:spPr>
        <p:txBody>
          <a:bodyPr wrap="none" rtlCol="0">
            <a:spAutoFit/>
          </a:bodyPr>
          <a:lstStyle/>
          <a:p>
            <a:r>
              <a:rPr lang="en-US" sz="1600" dirty="0" smtClean="0"/>
              <a:t>Relay</a:t>
            </a:r>
            <a:endParaRPr lang="en-US" sz="1600" dirty="0"/>
          </a:p>
        </p:txBody>
      </p:sp>
      <p:sp>
        <p:nvSpPr>
          <p:cNvPr id="24" name="Rectangle 23"/>
          <p:cNvSpPr/>
          <p:nvPr/>
        </p:nvSpPr>
        <p:spPr>
          <a:xfrm>
            <a:off x="3352800" y="2514600"/>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669861"/>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18013" y="2835037"/>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867400" y="2002790"/>
            <a:ext cx="2133600" cy="338554"/>
          </a:xfrm>
          <a:prstGeom prst="rect">
            <a:avLst/>
          </a:prstGeom>
          <a:noFill/>
        </p:spPr>
        <p:txBody>
          <a:bodyPr wrap="square" rtlCol="0">
            <a:spAutoFit/>
          </a:bodyPr>
          <a:lstStyle/>
          <a:p>
            <a:r>
              <a:rPr lang="en-US" sz="1600" dirty="0" err="1"/>
              <a:t>b</a:t>
            </a:r>
            <a:r>
              <a:rPr lang="en-US" sz="1600" dirty="0" err="1" smtClean="0"/>
              <a:t>ool</a:t>
            </a:r>
            <a:r>
              <a:rPr lang="en-US" sz="1600" dirty="0" smtClean="0"/>
              <a:t> out awaits in</a:t>
            </a:r>
            <a:endParaRPr lang="en-US" sz="1600" dirty="0"/>
          </a:p>
        </p:txBody>
      </p:sp>
      <p:sp>
        <p:nvSpPr>
          <p:cNvPr id="37" name="TextBox 36"/>
          <p:cNvSpPr txBox="1"/>
          <p:nvPr/>
        </p:nvSpPr>
        <p:spPr>
          <a:xfrm>
            <a:off x="685800" y="1981200"/>
            <a:ext cx="1716624" cy="338554"/>
          </a:xfrm>
          <a:prstGeom prst="rect">
            <a:avLst/>
          </a:prstGeom>
          <a:noFill/>
        </p:spPr>
        <p:txBody>
          <a:bodyPr wrap="none" rtlCol="0">
            <a:spAutoFit/>
          </a:bodyPr>
          <a:lstStyle/>
          <a:p>
            <a:r>
              <a:rPr lang="en-US" sz="1600" dirty="0" err="1"/>
              <a:t>b</a:t>
            </a:r>
            <a:r>
              <a:rPr lang="en-US" sz="1600" dirty="0" err="1" smtClean="0"/>
              <a:t>ool</a:t>
            </a:r>
            <a:r>
              <a:rPr lang="en-US" sz="1600" dirty="0" smtClean="0"/>
              <a:t>  in awaits out</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p:oleObj spid="_x0000_s78851" name="Acrobat Document" r:id="rId4" imgW="4790808" imgH="6162472" progId="AcroExch.Document.7">
                <p:embed/>
              </p:oleObj>
            </a:graphicData>
          </a:graphic>
        </p:graphicFrame>
      </p:grpSp>
    </p:spTree>
    <p:extLst>
      <p:ext uri="{BB962C8B-B14F-4D97-AF65-F5344CB8AC3E}">
        <p14:creationId xmlns:p14="http://schemas.microsoft.com/office/powerpoint/2010/main" xmlns="" val="73955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Composing </a:t>
            </a:r>
            <a:r>
              <a:rPr lang="en-US" sz="2800" dirty="0" err="1" smtClean="0">
                <a:solidFill>
                  <a:srgbClr val="C00000"/>
                </a:solidFill>
                <a:latin typeface="Comic Sans MS" pitchFamily="66" charset="0"/>
                <a:cs typeface="Times New Roman" pitchFamily="18" charset="0"/>
              </a:rPr>
              <a:t>SplitDelay</a:t>
            </a:r>
            <a:r>
              <a:rPr lang="en-US" sz="2800" dirty="0" smtClean="0">
                <a:solidFill>
                  <a:srgbClr val="C00000"/>
                </a:solidFill>
                <a:latin typeface="Comic Sans MS" pitchFamily="66" charset="0"/>
                <a:cs typeface="Times New Roman" pitchFamily="18" charset="0"/>
              </a:rPr>
              <a:t> and Inverter</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686800" cy="15240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err="1" smtClean="0">
                <a:latin typeface="Comic Sans MS" pitchFamily="66" charset="0"/>
              </a:rPr>
              <a:t>SplitDelay</a:t>
            </a:r>
            <a:r>
              <a:rPr lang="en-US" sz="2000" dirty="0" smtClean="0">
                <a:latin typeface="Comic Sans MS" pitchFamily="66" charset="0"/>
              </a:rPr>
              <a:t> and Inverter are compatible since there is no cycle in their combined await dependencies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Note: Delay and Inverter are </a:t>
            </a:r>
            <a:r>
              <a:rPr lang="en-US" sz="2000" dirty="0" smtClean="0">
                <a:solidFill>
                  <a:srgbClr val="C00000"/>
                </a:solidFill>
                <a:latin typeface="Comic Sans MS" pitchFamily="66" charset="0"/>
              </a:rPr>
              <a:t>not </a:t>
            </a:r>
            <a:r>
              <a:rPr lang="en-US" sz="2000" dirty="0" smtClean="0">
                <a:latin typeface="Comic Sans MS" pitchFamily="66" charset="0"/>
              </a:rPr>
              <a:t>compatible</a:t>
            </a:r>
            <a:endParaRPr lang="en-US" dirty="0" smtClean="0">
              <a:latin typeface="Comic Sans MS" pitchFamily="66" charset="0"/>
            </a:endParaRPr>
          </a:p>
        </p:txBody>
      </p:sp>
      <p:sp>
        <p:nvSpPr>
          <p:cNvPr id="39" name="Rectangle 38"/>
          <p:cNvSpPr/>
          <p:nvPr/>
        </p:nvSpPr>
        <p:spPr>
          <a:xfrm>
            <a:off x="3322946" y="1364209"/>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669861"/>
            <a:ext cx="0" cy="11389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835037"/>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1011239" cy="338554"/>
          </a:xfrm>
          <a:prstGeom prst="rect">
            <a:avLst/>
          </a:prstGeom>
          <a:noFill/>
        </p:spPr>
        <p:txBody>
          <a:bodyPr wrap="none" rtlCol="0">
            <a:spAutoFit/>
          </a:bodyPr>
          <a:lstStyle/>
          <a:p>
            <a:r>
              <a:rPr lang="en-US" sz="1600" dirty="0" err="1" smtClean="0"/>
              <a:t>SplitDelay</a:t>
            </a:r>
            <a:endParaRPr lang="en-US" sz="1600" dirty="0"/>
          </a:p>
        </p:txBody>
      </p:sp>
      <p:sp>
        <p:nvSpPr>
          <p:cNvPr id="24" name="Rectangle 23"/>
          <p:cNvSpPr/>
          <p:nvPr/>
        </p:nvSpPr>
        <p:spPr>
          <a:xfrm>
            <a:off x="3352800" y="2514600"/>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669861"/>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18013" y="2835037"/>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867400" y="2002790"/>
            <a:ext cx="2133600" cy="338554"/>
          </a:xfrm>
          <a:prstGeom prst="rect">
            <a:avLst/>
          </a:prstGeom>
          <a:noFill/>
        </p:spPr>
        <p:txBody>
          <a:bodyPr wrap="squar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685800" y="1981200"/>
            <a:ext cx="1716624" cy="338554"/>
          </a:xfrm>
          <a:prstGeom prst="rect">
            <a:avLst/>
          </a:prstGeom>
          <a:noFill/>
        </p:spPr>
        <p:txBody>
          <a:bodyPr wrap="none" rtlCol="0">
            <a:spAutoFit/>
          </a:bodyPr>
          <a:lstStyle/>
          <a:p>
            <a:r>
              <a:rPr lang="en-US" sz="1600" dirty="0" err="1"/>
              <a:t>b</a:t>
            </a:r>
            <a:r>
              <a:rPr lang="en-US" sz="1600" dirty="0" err="1" smtClean="0"/>
              <a:t>ool</a:t>
            </a:r>
            <a:r>
              <a:rPr lang="en-US" sz="1600" dirty="0" smtClean="0"/>
              <a:t>  in awaits out</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p:oleObj spid="_x0000_s79875" name="Acrobat Document" r:id="rId4" imgW="4790808" imgH="6162472" progId="AcroExch.Document.7">
                <p:embed/>
              </p:oleObj>
            </a:graphicData>
          </a:graphic>
        </p:graphicFrame>
      </p:grpSp>
    </p:spTree>
    <p:extLst>
      <p:ext uri="{BB962C8B-B14F-4D97-AF65-F5344CB8AC3E}">
        <p14:creationId xmlns:p14="http://schemas.microsoft.com/office/powerpoint/2010/main" xmlns="" val="73955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Component Compatibility Definition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995012" cy="39811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Given:</a:t>
            </a:r>
          </a:p>
          <a:p>
            <a:pPr marL="914400" lvl="1" indent="-457200">
              <a:spcBef>
                <a:spcPct val="20000"/>
              </a:spcBef>
              <a:buFont typeface="Wingdings" pitchFamily="2" charset="2"/>
              <a:buChar char="§"/>
              <a:defRPr/>
            </a:pPr>
            <a:r>
              <a:rPr lang="en-US" sz="2000" dirty="0" smtClean="0">
                <a:latin typeface="Comic Sans MS" pitchFamily="66" charset="0"/>
              </a:rPr>
              <a:t>Component C1 with input </a:t>
            </a:r>
            <a:r>
              <a:rPr lang="en-US" sz="2000" dirty="0" err="1" smtClean="0">
                <a:latin typeface="Comic Sans MS" pitchFamily="66" charset="0"/>
              </a:rPr>
              <a:t>vars</a:t>
            </a:r>
            <a:r>
              <a:rPr lang="en-US" sz="2000" dirty="0" smtClean="0">
                <a:latin typeface="Comic Sans MS" pitchFamily="66" charset="0"/>
              </a:rPr>
              <a:t> I1, output </a:t>
            </a:r>
            <a:r>
              <a:rPr lang="en-US" sz="2000" dirty="0" err="1" smtClean="0">
                <a:latin typeface="Comic Sans MS" pitchFamily="66" charset="0"/>
              </a:rPr>
              <a:t>vars</a:t>
            </a:r>
            <a:r>
              <a:rPr lang="en-US" sz="2000" dirty="0" smtClean="0">
                <a:latin typeface="Comic Sans MS" pitchFamily="66" charset="0"/>
              </a:rPr>
              <a:t> O1, and awaits-dependency relation &gt;</a:t>
            </a:r>
            <a:r>
              <a:rPr lang="en-US" sz="2000" baseline="-25000" dirty="0" smtClean="0">
                <a:latin typeface="Comic Sans MS" pitchFamily="66" charset="0"/>
              </a:rPr>
              <a:t>1</a:t>
            </a:r>
          </a:p>
          <a:p>
            <a:pPr marL="914400" lvl="1" indent="-457200">
              <a:spcBef>
                <a:spcPct val="20000"/>
              </a:spcBef>
              <a:buFont typeface="Wingdings" pitchFamily="2" charset="2"/>
              <a:buChar char="§"/>
              <a:defRPr/>
            </a:pPr>
            <a:r>
              <a:rPr lang="en-US" sz="2000" dirty="0" smtClean="0">
                <a:latin typeface="Comic Sans MS" pitchFamily="66" charset="0"/>
              </a:rPr>
              <a:t>Component C2 with input </a:t>
            </a:r>
            <a:r>
              <a:rPr lang="en-US" sz="2000" dirty="0" err="1" smtClean="0">
                <a:latin typeface="Comic Sans MS" pitchFamily="66" charset="0"/>
              </a:rPr>
              <a:t>vars</a:t>
            </a:r>
            <a:r>
              <a:rPr lang="en-US" sz="2000" dirty="0" smtClean="0">
                <a:latin typeface="Comic Sans MS" pitchFamily="66" charset="0"/>
              </a:rPr>
              <a:t> I2, output </a:t>
            </a:r>
            <a:r>
              <a:rPr lang="en-US" sz="2000" dirty="0" err="1" smtClean="0">
                <a:latin typeface="Comic Sans MS" pitchFamily="66" charset="0"/>
              </a:rPr>
              <a:t>vars</a:t>
            </a:r>
            <a:r>
              <a:rPr lang="en-US" sz="2000" dirty="0" smtClean="0">
                <a:latin typeface="Comic Sans MS" pitchFamily="66" charset="0"/>
              </a:rPr>
              <a:t> O2, and awaits-dependency relation &gt;</a:t>
            </a:r>
            <a:r>
              <a:rPr lang="en-US" sz="2000" baseline="-25000" dirty="0" smtClean="0">
                <a:latin typeface="Comic Sans MS" pitchFamily="66" charset="0"/>
              </a:rPr>
              <a:t>2</a:t>
            </a:r>
          </a:p>
          <a:p>
            <a:pPr marL="914400" lvl="1" indent="-457200">
              <a:spcBef>
                <a:spcPct val="20000"/>
              </a:spcBef>
              <a:buFont typeface="Wingdings" pitchFamily="2" charset="2"/>
              <a:buChar char="§"/>
              <a:defRPr/>
            </a:pPr>
            <a:endParaRPr lang="en-US" sz="2000" baseline="-25000" dirty="0" smtClean="0">
              <a:latin typeface="Comic Sans MS" pitchFamily="66" charset="0"/>
            </a:endParaRP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The components C1 and C2 are compatible if </a:t>
            </a:r>
          </a:p>
          <a:p>
            <a:pPr marL="914400" lvl="1" indent="-457200">
              <a:spcBef>
                <a:spcPct val="20000"/>
              </a:spcBef>
              <a:buFont typeface="Wingdings" pitchFamily="2" charset="2"/>
              <a:buChar char="§"/>
              <a:defRPr/>
            </a:pPr>
            <a:r>
              <a:rPr lang="en-US" sz="2000" dirty="0" smtClean="0">
                <a:latin typeface="Comic Sans MS" pitchFamily="66" charset="0"/>
              </a:rPr>
              <a:t>No common outputs: sets O1 and O2 are disjoint </a:t>
            </a:r>
          </a:p>
          <a:p>
            <a:pPr marL="914400" lvl="1" indent="-457200">
              <a:spcBef>
                <a:spcPct val="20000"/>
              </a:spcBef>
              <a:buFont typeface="Wingdings" pitchFamily="2" charset="2"/>
              <a:buChar char="§"/>
              <a:defRPr/>
            </a:pPr>
            <a:r>
              <a:rPr lang="en-US" sz="2000" dirty="0" smtClean="0">
                <a:latin typeface="Comic Sans MS" pitchFamily="66" charset="0"/>
              </a:rPr>
              <a:t>The relation (&gt;</a:t>
            </a:r>
            <a:r>
              <a:rPr lang="en-US" sz="2000" baseline="-25000" dirty="0" smtClean="0">
                <a:latin typeface="Comic Sans MS" pitchFamily="66" charset="0"/>
              </a:rPr>
              <a:t>1</a:t>
            </a:r>
            <a:r>
              <a:rPr lang="en-US" sz="2000" dirty="0" smtClean="0">
                <a:latin typeface="Comic Sans MS" pitchFamily="66" charset="0"/>
              </a:rPr>
              <a:t> U &gt;</a:t>
            </a:r>
            <a:r>
              <a:rPr lang="en-US" sz="2000" baseline="-25000" dirty="0" smtClean="0">
                <a:latin typeface="Comic Sans MS" pitchFamily="66" charset="0"/>
              </a:rPr>
              <a:t>2</a:t>
            </a:r>
            <a:r>
              <a:rPr lang="en-US" sz="2000" dirty="0" smtClean="0">
                <a:latin typeface="Comic Sans MS" pitchFamily="66" charset="0"/>
              </a:rPr>
              <a:t>) of combined await-dependencies is acyclic</a:t>
            </a:r>
          </a:p>
          <a:p>
            <a:pPr marL="914400" lvl="1" indent="-457200">
              <a:spcBef>
                <a:spcPct val="20000"/>
              </a:spcBef>
              <a:buFont typeface="Wingdings" pitchFamily="2" charset="2"/>
              <a:buChar char="§"/>
              <a:defRPr/>
            </a:pPr>
            <a:endParaRPr lang="en-US" sz="2000" dirty="0" smtClean="0">
              <a:latin typeface="Comic Sans MS" pitchFamily="66" charset="0"/>
            </a:endParaRP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Parallel Composition is allowed only for compatible components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0899"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Defining the Product</a:t>
            </a:r>
            <a:endParaRPr lang="en-US" sz="2800" dirty="0">
              <a:solidFill>
                <a:srgbClr val="C00000"/>
              </a:solidFill>
              <a:latin typeface="Comic Sans MS" pitchFamily="66" charset="0"/>
              <a:cs typeface="Times New Roman" pitchFamily="18" charset="0"/>
            </a:endParaRPr>
          </a:p>
        </p:txBody>
      </p:sp>
      <p:sp>
        <p:nvSpPr>
          <p:cNvPr id="39" name="Rectangle 38"/>
          <p:cNvSpPr/>
          <p:nvPr/>
        </p:nvSpPr>
        <p:spPr>
          <a:xfrm>
            <a:off x="1676400" y="1905000"/>
            <a:ext cx="19812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a:off x="3657600" y="2590800"/>
            <a:ext cx="1037911" cy="121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8389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62000" y="2057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657600" y="2286000"/>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2086289" cy="1347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781800" y="25146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58000" y="2133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cxnSp>
        <p:nvCxnSpPr>
          <p:cNvPr id="19" name="Straight Connector 18"/>
          <p:cNvCxnSpPr/>
          <p:nvPr/>
        </p:nvCxnSpPr>
        <p:spPr>
          <a:xfrm>
            <a:off x="1676400" y="2356809"/>
            <a:ext cx="19812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81293" y="2009816"/>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1828800" y="2743200"/>
            <a:ext cx="1671676" cy="338554"/>
          </a:xfrm>
          <a:prstGeom prst="rect">
            <a:avLst/>
          </a:prstGeom>
          <a:noFill/>
        </p:spPr>
        <p:txBody>
          <a:bodyPr wrap="none" rtlCol="0">
            <a:spAutoFit/>
          </a:bodyPr>
          <a:lstStyle/>
          <a:p>
            <a:r>
              <a:rPr lang="en-US" sz="1600" dirty="0" smtClean="0"/>
              <a:t>temp:=x1 ; x1:= in</a:t>
            </a:r>
            <a:endParaRPr lang="en-US" sz="1600" dirty="0"/>
          </a:p>
        </p:txBody>
      </p:sp>
      <p:cxnSp>
        <p:nvCxnSpPr>
          <p:cNvPr id="23" name="Straight Connector 22"/>
          <p:cNvCxnSpPr/>
          <p:nvPr/>
        </p:nvCxnSpPr>
        <p:spPr>
          <a:xfrm>
            <a:off x="4695511" y="2255040"/>
            <a:ext cx="2086289" cy="3096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00404" y="1908047"/>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4800600" y="2743200"/>
            <a:ext cx="1803122" cy="338554"/>
          </a:xfrm>
          <a:prstGeom prst="rect">
            <a:avLst/>
          </a:prstGeom>
          <a:noFill/>
        </p:spPr>
        <p:txBody>
          <a:bodyPr wrap="none" rtlCol="0">
            <a:spAutoFit/>
          </a:bodyPr>
          <a:lstStyle/>
          <a:p>
            <a:r>
              <a:rPr lang="en-US" sz="1600" dirty="0" smtClean="0"/>
              <a:t>out:=x2 ; x2:= temp</a:t>
            </a:r>
            <a:endParaRPr lang="en-US" sz="1600" dirty="0"/>
          </a:p>
        </p:txBody>
      </p:sp>
      <p:grpSp>
        <p:nvGrpSpPr>
          <p:cNvPr id="3" name="Group 31"/>
          <p:cNvGrpSpPr/>
          <p:nvPr/>
        </p:nvGrpSpPr>
        <p:grpSpPr>
          <a:xfrm>
            <a:off x="2362200" y="3810000"/>
            <a:ext cx="4876800" cy="1905000"/>
            <a:chOff x="2362200" y="3810000"/>
            <a:chExt cx="4876800" cy="1905000"/>
          </a:xfrm>
        </p:grpSpPr>
        <p:sp>
          <p:nvSpPr>
            <p:cNvPr id="30" name="Rectangle 29"/>
            <p:cNvSpPr/>
            <p:nvPr/>
          </p:nvSpPr>
          <p:spPr>
            <a:xfrm>
              <a:off x="2362200" y="4191000"/>
              <a:ext cx="48768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362200" y="3810000"/>
              <a:ext cx="1600566" cy="338554"/>
            </a:xfrm>
            <a:prstGeom prst="rect">
              <a:avLst/>
            </a:prstGeom>
            <a:noFill/>
          </p:spPr>
          <p:txBody>
            <a:bodyPr wrap="none" rtlCol="0">
              <a:spAutoFit/>
            </a:bodyPr>
            <a:lstStyle/>
            <a:p>
              <a:r>
                <a:rPr lang="en-US" sz="1600" dirty="0" smtClean="0"/>
                <a:t>Delay1 || Delay2</a:t>
              </a:r>
              <a:endParaRPr lang="en-US" sz="1600" dirty="0"/>
            </a:p>
          </p:txBody>
        </p:sp>
      </p:grpSp>
      <p:grpSp>
        <p:nvGrpSpPr>
          <p:cNvPr id="4" name="Group 34"/>
          <p:cNvGrpSpPr/>
          <p:nvPr/>
        </p:nvGrpSpPr>
        <p:grpSpPr>
          <a:xfrm>
            <a:off x="1447800" y="4678907"/>
            <a:ext cx="914400" cy="426493"/>
            <a:chOff x="1447800" y="4678907"/>
            <a:chExt cx="914400" cy="426493"/>
          </a:xfrm>
        </p:grpSpPr>
        <p:cxnSp>
          <p:nvCxnSpPr>
            <p:cNvPr id="33" name="Straight Arrow Connector 32"/>
            <p:cNvCxnSpPr/>
            <p:nvPr/>
          </p:nvCxnSpPr>
          <p:spPr>
            <a:xfrm>
              <a:off x="1600200" y="5105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47800" y="4678907"/>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grpSp>
      <p:grpSp>
        <p:nvGrpSpPr>
          <p:cNvPr id="5" name="Group 42"/>
          <p:cNvGrpSpPr/>
          <p:nvPr/>
        </p:nvGrpSpPr>
        <p:grpSpPr>
          <a:xfrm>
            <a:off x="7239000" y="4146056"/>
            <a:ext cx="1297914" cy="1187944"/>
            <a:chOff x="7239000" y="4146056"/>
            <a:chExt cx="1297914" cy="1187944"/>
          </a:xfrm>
        </p:grpSpPr>
        <p:cxnSp>
          <p:nvCxnSpPr>
            <p:cNvPr id="36" name="Straight Arrow Connector 35"/>
            <p:cNvCxnSpPr/>
            <p:nvPr/>
          </p:nvCxnSpPr>
          <p:spPr>
            <a:xfrm>
              <a:off x="7239000" y="45720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93615" y="4146056"/>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cxnSp>
          <p:nvCxnSpPr>
            <p:cNvPr id="38" name="Straight Arrow Connector 37"/>
            <p:cNvCxnSpPr/>
            <p:nvPr/>
          </p:nvCxnSpPr>
          <p:spPr>
            <a:xfrm>
              <a:off x="7239000" y="53340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493615" y="4908056"/>
              <a:ext cx="1043299" cy="338554"/>
            </a:xfrm>
            <a:prstGeom prst="rect">
              <a:avLst/>
            </a:prstGeom>
            <a:noFill/>
          </p:spPr>
          <p:txBody>
            <a:bodyPr wrap="none" rtlCol="0">
              <a:spAutoFit/>
            </a:bodyPr>
            <a:lstStyle/>
            <a:p>
              <a:r>
                <a:rPr lang="en-US" sz="1600" dirty="0" err="1" smtClean="0"/>
                <a:t>bool</a:t>
              </a:r>
              <a:r>
                <a:rPr lang="en-US" sz="1600" dirty="0" smtClean="0"/>
                <a:t> temp</a:t>
              </a:r>
              <a:endParaRPr lang="en-US" sz="1600" dirty="0"/>
            </a:p>
          </p:txBody>
        </p:sp>
      </p:grpSp>
      <p:grpSp>
        <p:nvGrpSpPr>
          <p:cNvPr id="6" name="Group 55"/>
          <p:cNvGrpSpPr/>
          <p:nvPr/>
        </p:nvGrpSpPr>
        <p:grpSpPr>
          <a:xfrm>
            <a:off x="2362200" y="4267200"/>
            <a:ext cx="4876800" cy="338554"/>
            <a:chOff x="2362200" y="4267200"/>
            <a:chExt cx="4876800" cy="338554"/>
          </a:xfrm>
        </p:grpSpPr>
        <p:cxnSp>
          <p:nvCxnSpPr>
            <p:cNvPr id="44" name="Straight Connector 43"/>
            <p:cNvCxnSpPr/>
            <p:nvPr/>
          </p:nvCxnSpPr>
          <p:spPr>
            <a:xfrm>
              <a:off x="2362200" y="4572000"/>
              <a:ext cx="48768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514600" y="4267200"/>
              <a:ext cx="1704313" cy="338554"/>
            </a:xfrm>
            <a:prstGeom prst="rect">
              <a:avLst/>
            </a:prstGeom>
            <a:noFill/>
          </p:spPr>
          <p:txBody>
            <a:bodyPr wrap="none" rtlCol="0">
              <a:spAutoFit/>
            </a:bodyPr>
            <a:lstStyle/>
            <a:p>
              <a:r>
                <a:rPr lang="en-US" sz="1600" dirty="0" err="1" smtClean="0"/>
                <a:t>bool</a:t>
              </a:r>
              <a:r>
                <a:rPr lang="en-US" sz="1600" dirty="0" smtClean="0"/>
                <a:t> x1 := 0; x2:=0</a:t>
              </a:r>
              <a:endParaRPr lang="en-US" sz="1600" dirty="0"/>
            </a:p>
          </p:txBody>
        </p:sp>
      </p:grpSp>
      <p:grpSp>
        <p:nvGrpSpPr>
          <p:cNvPr id="7" name="Group 59"/>
          <p:cNvGrpSpPr/>
          <p:nvPr/>
        </p:nvGrpSpPr>
        <p:grpSpPr>
          <a:xfrm>
            <a:off x="2667000" y="4648200"/>
            <a:ext cx="1987467" cy="838200"/>
            <a:chOff x="2667000" y="4648200"/>
            <a:chExt cx="1987467" cy="838200"/>
          </a:xfrm>
        </p:grpSpPr>
        <p:sp>
          <p:nvSpPr>
            <p:cNvPr id="57" name="TextBox 56"/>
            <p:cNvSpPr txBox="1"/>
            <p:nvPr/>
          </p:nvSpPr>
          <p:spPr>
            <a:xfrm>
              <a:off x="2667000" y="5029200"/>
              <a:ext cx="1671676" cy="338554"/>
            </a:xfrm>
            <a:prstGeom prst="rect">
              <a:avLst/>
            </a:prstGeom>
            <a:noFill/>
          </p:spPr>
          <p:txBody>
            <a:bodyPr wrap="none" rtlCol="0">
              <a:spAutoFit/>
            </a:bodyPr>
            <a:lstStyle/>
            <a:p>
              <a:r>
                <a:rPr lang="en-US" sz="1600" dirty="0" smtClean="0">
                  <a:solidFill>
                    <a:schemeClr val="bg1">
                      <a:lumMod val="65000"/>
                    </a:schemeClr>
                  </a:solidFill>
                </a:rPr>
                <a:t>temp:=x1 ; x1:= in</a:t>
              </a:r>
              <a:endParaRPr lang="en-US" sz="1600" dirty="0">
                <a:solidFill>
                  <a:schemeClr val="bg1">
                    <a:lumMod val="65000"/>
                  </a:schemeClr>
                </a:solidFill>
              </a:endParaRPr>
            </a:p>
          </p:txBody>
        </p:sp>
        <p:sp>
          <p:nvSpPr>
            <p:cNvPr id="58" name="Rounded Rectangle 57"/>
            <p:cNvSpPr/>
            <p:nvPr/>
          </p:nvSpPr>
          <p:spPr>
            <a:xfrm>
              <a:off x="2667000" y="4953000"/>
              <a:ext cx="1752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667000" y="4648200"/>
              <a:ext cx="1987467" cy="338554"/>
            </a:xfrm>
            <a:prstGeom prst="rect">
              <a:avLst/>
            </a:prstGeom>
            <a:noFill/>
          </p:spPr>
          <p:txBody>
            <a:bodyPr wrap="none" rtlCol="0">
              <a:spAutoFit/>
            </a:bodyPr>
            <a:lstStyle/>
            <a:p>
              <a:r>
                <a:rPr lang="en-US" sz="1600" dirty="0" smtClean="0"/>
                <a:t>A1 : in, x1 -&gt; temp, x1</a:t>
              </a:r>
              <a:endParaRPr lang="en-US" sz="1600" dirty="0"/>
            </a:p>
          </p:txBody>
        </p:sp>
      </p:grpSp>
      <p:grpSp>
        <p:nvGrpSpPr>
          <p:cNvPr id="8" name="Group 60"/>
          <p:cNvGrpSpPr/>
          <p:nvPr/>
        </p:nvGrpSpPr>
        <p:grpSpPr>
          <a:xfrm>
            <a:off x="5105400" y="4648200"/>
            <a:ext cx="2118913" cy="838200"/>
            <a:chOff x="2667000" y="4648200"/>
            <a:chExt cx="2118913" cy="838200"/>
          </a:xfrm>
        </p:grpSpPr>
        <p:sp>
          <p:nvSpPr>
            <p:cNvPr id="62" name="TextBox 61"/>
            <p:cNvSpPr txBox="1"/>
            <p:nvPr/>
          </p:nvSpPr>
          <p:spPr>
            <a:xfrm>
              <a:off x="2667000" y="5029200"/>
              <a:ext cx="1803122" cy="338554"/>
            </a:xfrm>
            <a:prstGeom prst="rect">
              <a:avLst/>
            </a:prstGeom>
            <a:noFill/>
          </p:spPr>
          <p:txBody>
            <a:bodyPr wrap="none" rtlCol="0">
              <a:spAutoFit/>
            </a:bodyPr>
            <a:lstStyle/>
            <a:p>
              <a:r>
                <a:rPr lang="en-US" sz="1600" dirty="0" smtClean="0">
                  <a:solidFill>
                    <a:schemeClr val="bg1">
                      <a:lumMod val="65000"/>
                    </a:schemeClr>
                  </a:solidFill>
                </a:rPr>
                <a:t>out:=x2 ; x2:= temp</a:t>
              </a:r>
              <a:endParaRPr lang="en-US" sz="1600" dirty="0">
                <a:solidFill>
                  <a:schemeClr val="bg1">
                    <a:lumMod val="65000"/>
                  </a:schemeClr>
                </a:solidFill>
              </a:endParaRPr>
            </a:p>
          </p:txBody>
        </p:sp>
        <p:sp>
          <p:nvSpPr>
            <p:cNvPr id="63" name="Rounded Rectangle 62"/>
            <p:cNvSpPr/>
            <p:nvPr/>
          </p:nvSpPr>
          <p:spPr>
            <a:xfrm>
              <a:off x="2667000" y="4953000"/>
              <a:ext cx="1752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2667000" y="4648200"/>
              <a:ext cx="2118913" cy="338554"/>
            </a:xfrm>
            <a:prstGeom prst="rect">
              <a:avLst/>
            </a:prstGeom>
            <a:noFill/>
          </p:spPr>
          <p:txBody>
            <a:bodyPr wrap="none" rtlCol="0">
              <a:spAutoFit/>
            </a:bodyPr>
            <a:lstStyle/>
            <a:p>
              <a:r>
                <a:rPr lang="en-US" sz="1600" dirty="0" smtClean="0"/>
                <a:t>A2 : temp, x2 -&gt; out, x2</a:t>
              </a:r>
              <a:endParaRPr lang="en-US" sz="1600" dirty="0"/>
            </a:p>
          </p:txBody>
        </p:sp>
      </p:grpSp>
      <p:cxnSp>
        <p:nvCxnSpPr>
          <p:cNvPr id="65" name="Straight Arrow Connector 64"/>
          <p:cNvCxnSpPr>
            <a:stCxn id="58" idx="3"/>
            <a:endCxn id="63" idx="1"/>
          </p:cNvCxnSpPr>
          <p:nvPr/>
        </p:nvCxnSpPr>
        <p:spPr>
          <a:xfrm>
            <a:off x="4419600" y="52197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1752600" y="2667000"/>
            <a:ext cx="1752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752600" y="2362200"/>
            <a:ext cx="1987467" cy="338554"/>
          </a:xfrm>
          <a:prstGeom prst="rect">
            <a:avLst/>
          </a:prstGeom>
          <a:noFill/>
        </p:spPr>
        <p:txBody>
          <a:bodyPr wrap="none" rtlCol="0">
            <a:spAutoFit/>
          </a:bodyPr>
          <a:lstStyle/>
          <a:p>
            <a:r>
              <a:rPr lang="en-US" sz="1600" dirty="0" smtClean="0"/>
              <a:t>A1 : in, x1 -&gt; temp, x1</a:t>
            </a:r>
            <a:endParaRPr lang="en-US" sz="1600" dirty="0"/>
          </a:p>
        </p:txBody>
      </p:sp>
      <p:sp>
        <p:nvSpPr>
          <p:cNvPr id="78" name="Rounded Rectangle 77"/>
          <p:cNvSpPr/>
          <p:nvPr/>
        </p:nvSpPr>
        <p:spPr>
          <a:xfrm>
            <a:off x="4800600" y="2667000"/>
            <a:ext cx="1752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724400" y="2286000"/>
            <a:ext cx="2118913" cy="338554"/>
          </a:xfrm>
          <a:prstGeom prst="rect">
            <a:avLst/>
          </a:prstGeom>
          <a:noFill/>
        </p:spPr>
        <p:txBody>
          <a:bodyPr wrap="none" rtlCol="0">
            <a:spAutoFit/>
          </a:bodyPr>
          <a:lstStyle/>
          <a:p>
            <a:r>
              <a:rPr lang="en-US" sz="1600" dirty="0" smtClean="0"/>
              <a:t>A2 : temp, x2 -&gt; out, x2</a:t>
            </a:r>
            <a:endParaRPr lang="en-US" sz="1600" dirty="0"/>
          </a:p>
        </p:txBody>
      </p:sp>
      <p:grpSp>
        <p:nvGrpSpPr>
          <p:cNvPr id="56" name="Group 55"/>
          <p:cNvGrpSpPr/>
          <p:nvPr/>
        </p:nvGrpSpPr>
        <p:grpSpPr>
          <a:xfrm>
            <a:off x="0" y="6142038"/>
            <a:ext cx="9144000" cy="715962"/>
            <a:chOff x="0" y="6142038"/>
            <a:chExt cx="9144000" cy="715962"/>
          </a:xfrm>
        </p:grpSpPr>
        <p:pic>
          <p:nvPicPr>
            <p:cNvPr id="6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66" name="Object 2"/>
            <p:cNvGraphicFramePr>
              <a:graphicFrameLocks noChangeAspect="1"/>
            </p:cNvGraphicFramePr>
            <p:nvPr/>
          </p:nvGraphicFramePr>
          <p:xfrm>
            <a:off x="8653463" y="6163469"/>
            <a:ext cx="490537" cy="673100"/>
          </p:xfrm>
          <a:graphic>
            <a:graphicData uri="http://schemas.openxmlformats.org/presentationml/2006/ole">
              <p:oleObj spid="_x0000_s81923" name="Acrobat Document" r:id="rId4" imgW="4790808" imgH="6162472" progId="AcroExch.Document.7">
                <p:embed/>
              </p:oleObj>
            </a:graphicData>
          </a:graphic>
        </p:graphicFrame>
      </p:grpSp>
    </p:spTree>
    <p:extLst>
      <p:ext uri="{BB962C8B-B14F-4D97-AF65-F5344CB8AC3E}">
        <p14:creationId xmlns:p14="http://schemas.microsoft.com/office/powerpoint/2010/main" xmlns="" val="3112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Composing </a:t>
            </a:r>
            <a:r>
              <a:rPr lang="en-US" sz="2800" dirty="0" err="1" smtClean="0">
                <a:solidFill>
                  <a:srgbClr val="C00000"/>
                </a:solidFill>
                <a:latin typeface="Comic Sans MS" pitchFamily="66" charset="0"/>
                <a:cs typeface="Times New Roman" pitchFamily="18" charset="0"/>
              </a:rPr>
              <a:t>SplitDelay</a:t>
            </a:r>
            <a:r>
              <a:rPr lang="en-US" sz="2800" dirty="0" smtClean="0">
                <a:solidFill>
                  <a:srgbClr val="C00000"/>
                </a:solidFill>
                <a:latin typeface="Comic Sans MS" pitchFamily="66" charset="0"/>
                <a:cs typeface="Times New Roman" pitchFamily="18" charset="0"/>
              </a:rPr>
              <a:t> and Inverter</a:t>
            </a:r>
            <a:endParaRPr lang="en-US" sz="2800" dirty="0">
              <a:solidFill>
                <a:srgbClr val="C00000"/>
              </a:solidFill>
              <a:latin typeface="Comic Sans MS" pitchFamily="66" charset="0"/>
              <a:cs typeface="Times New Roman" pitchFamily="18" charset="0"/>
            </a:endParaRPr>
          </a:p>
        </p:txBody>
      </p:sp>
      <p:sp>
        <p:nvSpPr>
          <p:cNvPr id="52" name="Rectangle 51"/>
          <p:cNvSpPr/>
          <p:nvPr/>
        </p:nvSpPr>
        <p:spPr>
          <a:xfrm>
            <a:off x="5486400" y="1828800"/>
            <a:ext cx="1752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60"/>
          <p:cNvGrpSpPr/>
          <p:nvPr/>
        </p:nvGrpSpPr>
        <p:grpSpPr>
          <a:xfrm>
            <a:off x="1524000" y="1219200"/>
            <a:ext cx="3962400" cy="1888122"/>
            <a:chOff x="3352800" y="1219200"/>
            <a:chExt cx="3962400" cy="1888122"/>
          </a:xfrm>
        </p:grpSpPr>
        <p:sp>
          <p:nvSpPr>
            <p:cNvPr id="62" name="Rectangle 61"/>
            <p:cNvSpPr/>
            <p:nvPr/>
          </p:nvSpPr>
          <p:spPr>
            <a:xfrm>
              <a:off x="3352800" y="1600199"/>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a:off x="64008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477000" y="2590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66" name="Straight Connector 65"/>
            <p:cNvCxnSpPr/>
            <p:nvPr/>
          </p:nvCxnSpPr>
          <p:spPr>
            <a:xfrm flipV="1">
              <a:off x="3352800" y="1888123"/>
              <a:ext cx="303769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68" name="TextBox 67"/>
            <p:cNvSpPr txBox="1"/>
            <p:nvPr/>
          </p:nvSpPr>
          <p:spPr>
            <a:xfrm>
              <a:off x="3799465" y="2432682"/>
              <a:ext cx="761747" cy="338554"/>
            </a:xfrm>
            <a:prstGeom prst="rect">
              <a:avLst/>
            </a:prstGeom>
            <a:noFill/>
          </p:spPr>
          <p:txBody>
            <a:bodyPr wrap="none" rtlCol="0">
              <a:spAutoFit/>
            </a:bodyPr>
            <a:lstStyle/>
            <a:p>
              <a:r>
                <a:rPr lang="en-US" sz="1600" dirty="0" smtClean="0"/>
                <a:t>out:=x </a:t>
              </a:r>
              <a:endParaRPr lang="en-US" sz="1600" dirty="0"/>
            </a:p>
          </p:txBody>
        </p:sp>
        <p:sp>
          <p:nvSpPr>
            <p:cNvPr id="69" name="TextBox 68"/>
            <p:cNvSpPr txBox="1"/>
            <p:nvPr/>
          </p:nvSpPr>
          <p:spPr>
            <a:xfrm>
              <a:off x="6400800" y="18288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70" name="TextBox 69"/>
            <p:cNvSpPr txBox="1"/>
            <p:nvPr/>
          </p:nvSpPr>
          <p:spPr>
            <a:xfrm>
              <a:off x="3352800" y="1219200"/>
              <a:ext cx="1011239" cy="338554"/>
            </a:xfrm>
            <a:prstGeom prst="rect">
              <a:avLst/>
            </a:prstGeom>
            <a:noFill/>
          </p:spPr>
          <p:txBody>
            <a:bodyPr wrap="none" rtlCol="0">
              <a:spAutoFit/>
            </a:bodyPr>
            <a:lstStyle/>
            <a:p>
              <a:r>
                <a:rPr lang="en-US" sz="1600" dirty="0" err="1" smtClean="0"/>
                <a:t>SplitDelay</a:t>
              </a:r>
              <a:endParaRPr lang="en-US" sz="1600" dirty="0"/>
            </a:p>
          </p:txBody>
        </p:sp>
      </p:grpSp>
      <p:sp>
        <p:nvSpPr>
          <p:cNvPr id="71" name="Rounded Rectangle 70"/>
          <p:cNvSpPr/>
          <p:nvPr/>
        </p:nvSpPr>
        <p:spPr>
          <a:xfrm>
            <a:off x="1844722" y="2313297"/>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844722" y="1974743"/>
            <a:ext cx="1140056" cy="338554"/>
          </a:xfrm>
          <a:prstGeom prst="rect">
            <a:avLst/>
          </a:prstGeom>
          <a:noFill/>
        </p:spPr>
        <p:txBody>
          <a:bodyPr wrap="none" rtlCol="0">
            <a:spAutoFit/>
          </a:bodyPr>
          <a:lstStyle/>
          <a:p>
            <a:r>
              <a:rPr lang="en-US" sz="1600" dirty="0" smtClean="0"/>
              <a:t>A1: x -&gt; out</a:t>
            </a:r>
            <a:endParaRPr lang="en-US" sz="1600" dirty="0"/>
          </a:p>
        </p:txBody>
      </p:sp>
      <p:sp>
        <p:nvSpPr>
          <p:cNvPr id="73" name="Rounded Rectangle 72"/>
          <p:cNvSpPr/>
          <p:nvPr/>
        </p:nvSpPr>
        <p:spPr>
          <a:xfrm>
            <a:off x="3388210" y="2294438"/>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388210" y="1955884"/>
            <a:ext cx="1008609" cy="338554"/>
          </a:xfrm>
          <a:prstGeom prst="rect">
            <a:avLst/>
          </a:prstGeom>
          <a:noFill/>
        </p:spPr>
        <p:txBody>
          <a:bodyPr wrap="none" rtlCol="0">
            <a:spAutoFit/>
          </a:bodyPr>
          <a:lstStyle/>
          <a:p>
            <a:r>
              <a:rPr lang="en-US" sz="1600" dirty="0" smtClean="0"/>
              <a:t>A2: in -&gt; x</a:t>
            </a:r>
            <a:endParaRPr lang="en-US" sz="1600" dirty="0"/>
          </a:p>
        </p:txBody>
      </p:sp>
      <p:sp>
        <p:nvSpPr>
          <p:cNvPr id="75" name="TextBox 74"/>
          <p:cNvSpPr txBox="1"/>
          <p:nvPr/>
        </p:nvSpPr>
        <p:spPr>
          <a:xfrm>
            <a:off x="3595798" y="2402779"/>
            <a:ext cx="630301" cy="338554"/>
          </a:xfrm>
          <a:prstGeom prst="rect">
            <a:avLst/>
          </a:prstGeom>
          <a:noFill/>
        </p:spPr>
        <p:txBody>
          <a:bodyPr wrap="none" rtlCol="0">
            <a:spAutoFit/>
          </a:bodyPr>
          <a:lstStyle/>
          <a:p>
            <a:r>
              <a:rPr lang="en-US" sz="1600" dirty="0"/>
              <a:t>x</a:t>
            </a:r>
            <a:r>
              <a:rPr lang="en-US" sz="1600" dirty="0" smtClean="0"/>
              <a:t>:=in </a:t>
            </a:r>
            <a:endParaRPr lang="en-US" sz="1600" dirty="0"/>
          </a:p>
        </p:txBody>
      </p:sp>
      <p:cxnSp>
        <p:nvCxnSpPr>
          <p:cNvPr id="76" name="Straight Arrow Connector 75"/>
          <p:cNvCxnSpPr>
            <a:endCxn id="73" idx="1"/>
          </p:cNvCxnSpPr>
          <p:nvPr/>
        </p:nvCxnSpPr>
        <p:spPr>
          <a:xfrm>
            <a:off x="2890201" y="2532360"/>
            <a:ext cx="498009" cy="2083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5943600" y="2209801"/>
            <a:ext cx="10668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943600" y="1905000"/>
            <a:ext cx="1101584" cy="338554"/>
          </a:xfrm>
          <a:prstGeom prst="rect">
            <a:avLst/>
          </a:prstGeom>
          <a:noFill/>
        </p:spPr>
        <p:txBody>
          <a:bodyPr wrap="none" rtlCol="0">
            <a:spAutoFit/>
          </a:bodyPr>
          <a:lstStyle/>
          <a:p>
            <a:r>
              <a:rPr lang="en-US" sz="1600" dirty="0" smtClean="0"/>
              <a:t>A: out -&gt; in</a:t>
            </a:r>
            <a:endParaRPr lang="en-US" sz="1600" dirty="0"/>
          </a:p>
        </p:txBody>
      </p:sp>
      <p:sp>
        <p:nvSpPr>
          <p:cNvPr id="31" name="TextBox 30"/>
          <p:cNvSpPr txBox="1"/>
          <p:nvPr/>
        </p:nvSpPr>
        <p:spPr>
          <a:xfrm>
            <a:off x="5998788" y="2318141"/>
            <a:ext cx="1069524" cy="338554"/>
          </a:xfrm>
          <a:prstGeom prst="rect">
            <a:avLst/>
          </a:prstGeom>
          <a:noFill/>
        </p:spPr>
        <p:txBody>
          <a:bodyPr wrap="none" rtlCol="0">
            <a:spAutoFit/>
          </a:bodyPr>
          <a:lstStyle/>
          <a:p>
            <a:r>
              <a:rPr lang="en-US" sz="1600" dirty="0" smtClean="0"/>
              <a:t>in := ~ out </a:t>
            </a:r>
            <a:endParaRPr lang="en-US" sz="1600" dirty="0"/>
          </a:p>
        </p:txBody>
      </p:sp>
      <p:sp>
        <p:nvSpPr>
          <p:cNvPr id="32" name="TextBox 31"/>
          <p:cNvSpPr txBox="1"/>
          <p:nvPr/>
        </p:nvSpPr>
        <p:spPr>
          <a:xfrm>
            <a:off x="5486400" y="1447800"/>
            <a:ext cx="847155" cy="338554"/>
          </a:xfrm>
          <a:prstGeom prst="rect">
            <a:avLst/>
          </a:prstGeom>
          <a:noFill/>
        </p:spPr>
        <p:txBody>
          <a:bodyPr wrap="none" rtlCol="0">
            <a:spAutoFit/>
          </a:bodyPr>
          <a:lstStyle/>
          <a:p>
            <a:r>
              <a:rPr lang="en-US" sz="1600" dirty="0" smtClean="0"/>
              <a:t>Inverter</a:t>
            </a:r>
            <a:endParaRPr lang="en-US" sz="1600" dirty="0"/>
          </a:p>
        </p:txBody>
      </p:sp>
      <p:cxnSp>
        <p:nvCxnSpPr>
          <p:cNvPr id="33" name="Straight Arrow Connector 32"/>
          <p:cNvCxnSpPr/>
          <p:nvPr/>
        </p:nvCxnSpPr>
        <p:spPr>
          <a:xfrm>
            <a:off x="4572000" y="2514600"/>
            <a:ext cx="914400"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grpSp>
        <p:nvGrpSpPr>
          <p:cNvPr id="4" name="Group 31"/>
          <p:cNvGrpSpPr/>
          <p:nvPr/>
        </p:nvGrpSpPr>
        <p:grpSpPr>
          <a:xfrm>
            <a:off x="2286000" y="3276600"/>
            <a:ext cx="4800600" cy="2743200"/>
            <a:chOff x="2362200" y="3810000"/>
            <a:chExt cx="4800600" cy="2743200"/>
          </a:xfrm>
        </p:grpSpPr>
        <p:sp>
          <p:nvSpPr>
            <p:cNvPr id="35" name="Rectangle 34"/>
            <p:cNvSpPr/>
            <p:nvPr/>
          </p:nvSpPr>
          <p:spPr>
            <a:xfrm>
              <a:off x="2362200" y="4191000"/>
              <a:ext cx="48006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362200" y="3810000"/>
              <a:ext cx="1955856" cy="338554"/>
            </a:xfrm>
            <a:prstGeom prst="rect">
              <a:avLst/>
            </a:prstGeom>
            <a:noFill/>
          </p:spPr>
          <p:txBody>
            <a:bodyPr wrap="none" rtlCol="0">
              <a:spAutoFit/>
            </a:bodyPr>
            <a:lstStyle/>
            <a:p>
              <a:r>
                <a:rPr lang="en-US" sz="1600" dirty="0" err="1" smtClean="0"/>
                <a:t>SplitDelay</a:t>
              </a:r>
              <a:r>
                <a:rPr lang="en-US" sz="1600" dirty="0" smtClean="0"/>
                <a:t> || Inverter</a:t>
              </a:r>
              <a:endParaRPr lang="en-US" sz="1600" dirty="0"/>
            </a:p>
          </p:txBody>
        </p:sp>
      </p:grpSp>
      <p:grpSp>
        <p:nvGrpSpPr>
          <p:cNvPr id="5" name="Group 42"/>
          <p:cNvGrpSpPr/>
          <p:nvPr/>
        </p:nvGrpSpPr>
        <p:grpSpPr>
          <a:xfrm>
            <a:off x="7086600" y="4038600"/>
            <a:ext cx="1143000" cy="1187944"/>
            <a:chOff x="7239000" y="4146056"/>
            <a:chExt cx="1143000" cy="1187944"/>
          </a:xfrm>
        </p:grpSpPr>
        <p:cxnSp>
          <p:nvCxnSpPr>
            <p:cNvPr id="38" name="Straight Arrow Connector 37"/>
            <p:cNvCxnSpPr/>
            <p:nvPr/>
          </p:nvCxnSpPr>
          <p:spPr>
            <a:xfrm>
              <a:off x="7239000" y="45720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493615" y="4146056"/>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cxnSp>
          <p:nvCxnSpPr>
            <p:cNvPr id="40" name="Straight Arrow Connector 39"/>
            <p:cNvCxnSpPr/>
            <p:nvPr/>
          </p:nvCxnSpPr>
          <p:spPr>
            <a:xfrm>
              <a:off x="7239000" y="53340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493615" y="490805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grpSp>
      <p:grpSp>
        <p:nvGrpSpPr>
          <p:cNvPr id="6" name="Group 55"/>
          <p:cNvGrpSpPr/>
          <p:nvPr/>
        </p:nvGrpSpPr>
        <p:grpSpPr>
          <a:xfrm>
            <a:off x="2286000" y="3733800"/>
            <a:ext cx="4800600" cy="338554"/>
            <a:chOff x="2362200" y="4267200"/>
            <a:chExt cx="4800600" cy="338554"/>
          </a:xfrm>
        </p:grpSpPr>
        <p:cxnSp>
          <p:nvCxnSpPr>
            <p:cNvPr id="43" name="Straight Connector 42"/>
            <p:cNvCxnSpPr/>
            <p:nvPr/>
          </p:nvCxnSpPr>
          <p:spPr>
            <a:xfrm>
              <a:off x="2362200" y="4572000"/>
              <a:ext cx="4800600"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514600" y="4267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grpSp>
      <p:grpSp>
        <p:nvGrpSpPr>
          <p:cNvPr id="7" name="Group 59"/>
          <p:cNvGrpSpPr/>
          <p:nvPr/>
        </p:nvGrpSpPr>
        <p:grpSpPr>
          <a:xfrm>
            <a:off x="2514600" y="4114800"/>
            <a:ext cx="1186543" cy="838200"/>
            <a:chOff x="2590800" y="4648200"/>
            <a:chExt cx="1186543" cy="838200"/>
          </a:xfrm>
        </p:grpSpPr>
        <p:sp>
          <p:nvSpPr>
            <p:cNvPr id="46" name="TextBox 45"/>
            <p:cNvSpPr txBox="1"/>
            <p:nvPr/>
          </p:nvSpPr>
          <p:spPr>
            <a:xfrm>
              <a:off x="2667000" y="5029200"/>
              <a:ext cx="808235" cy="338554"/>
            </a:xfrm>
            <a:prstGeom prst="rect">
              <a:avLst/>
            </a:prstGeom>
            <a:noFill/>
          </p:spPr>
          <p:txBody>
            <a:bodyPr wrap="none" rtlCol="0">
              <a:spAutoFit/>
            </a:bodyPr>
            <a:lstStyle/>
            <a:p>
              <a:r>
                <a:rPr lang="en-US" sz="1600" dirty="0" smtClean="0">
                  <a:solidFill>
                    <a:schemeClr val="bg1">
                      <a:lumMod val="65000"/>
                    </a:schemeClr>
                  </a:solidFill>
                </a:rPr>
                <a:t>out := x</a:t>
              </a:r>
              <a:endParaRPr lang="en-US" sz="1600" dirty="0">
                <a:solidFill>
                  <a:schemeClr val="bg1">
                    <a:lumMod val="65000"/>
                  </a:schemeClr>
                </a:solidFill>
              </a:endParaRPr>
            </a:p>
          </p:txBody>
        </p:sp>
        <p:sp>
          <p:nvSpPr>
            <p:cNvPr id="47" name="Rounded Rectangle 46"/>
            <p:cNvSpPr/>
            <p:nvPr/>
          </p:nvSpPr>
          <p:spPr>
            <a:xfrm>
              <a:off x="2667000" y="4953000"/>
              <a:ext cx="9144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590800" y="4648200"/>
              <a:ext cx="1186543" cy="338554"/>
            </a:xfrm>
            <a:prstGeom prst="rect">
              <a:avLst/>
            </a:prstGeom>
            <a:noFill/>
          </p:spPr>
          <p:txBody>
            <a:bodyPr wrap="none" rtlCol="0">
              <a:spAutoFit/>
            </a:bodyPr>
            <a:lstStyle/>
            <a:p>
              <a:r>
                <a:rPr lang="en-US" sz="1600" dirty="0" smtClean="0"/>
                <a:t>A1 : x -&gt; out</a:t>
              </a:r>
              <a:endParaRPr lang="en-US" sz="1600" dirty="0"/>
            </a:p>
          </p:txBody>
        </p:sp>
      </p:grpSp>
      <p:grpSp>
        <p:nvGrpSpPr>
          <p:cNvPr id="8" name="Group 60"/>
          <p:cNvGrpSpPr/>
          <p:nvPr/>
        </p:nvGrpSpPr>
        <p:grpSpPr>
          <a:xfrm>
            <a:off x="5943600" y="4114800"/>
            <a:ext cx="1055097" cy="838200"/>
            <a:chOff x="2514600" y="4648200"/>
            <a:chExt cx="1055097" cy="838200"/>
          </a:xfrm>
        </p:grpSpPr>
        <p:sp>
          <p:nvSpPr>
            <p:cNvPr id="50" name="TextBox 49"/>
            <p:cNvSpPr txBox="1"/>
            <p:nvPr/>
          </p:nvSpPr>
          <p:spPr>
            <a:xfrm>
              <a:off x="2667000" y="5029200"/>
              <a:ext cx="676788" cy="338554"/>
            </a:xfrm>
            <a:prstGeom prst="rect">
              <a:avLst/>
            </a:prstGeom>
            <a:noFill/>
          </p:spPr>
          <p:txBody>
            <a:bodyPr wrap="none" rtlCol="0">
              <a:spAutoFit/>
            </a:bodyPr>
            <a:lstStyle/>
            <a:p>
              <a:r>
                <a:rPr lang="en-US" sz="1600" dirty="0" smtClean="0">
                  <a:solidFill>
                    <a:schemeClr val="bg1">
                      <a:lumMod val="65000"/>
                    </a:schemeClr>
                  </a:solidFill>
                </a:rPr>
                <a:t>x := in</a:t>
              </a:r>
              <a:endParaRPr lang="en-US" sz="1600" dirty="0">
                <a:solidFill>
                  <a:schemeClr val="bg1">
                    <a:lumMod val="65000"/>
                  </a:schemeClr>
                </a:solidFill>
              </a:endParaRPr>
            </a:p>
          </p:txBody>
        </p:sp>
        <p:sp>
          <p:nvSpPr>
            <p:cNvPr id="51" name="Rounded Rectangle 50"/>
            <p:cNvSpPr/>
            <p:nvPr/>
          </p:nvSpPr>
          <p:spPr>
            <a:xfrm>
              <a:off x="2667000" y="4953000"/>
              <a:ext cx="8382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2514600" y="4648200"/>
              <a:ext cx="1055097" cy="338554"/>
            </a:xfrm>
            <a:prstGeom prst="rect">
              <a:avLst/>
            </a:prstGeom>
            <a:noFill/>
          </p:spPr>
          <p:txBody>
            <a:bodyPr wrap="none" rtlCol="0">
              <a:spAutoFit/>
            </a:bodyPr>
            <a:lstStyle/>
            <a:p>
              <a:r>
                <a:rPr lang="en-US" sz="1600" dirty="0" smtClean="0"/>
                <a:t>A2 : in -&gt; x</a:t>
              </a:r>
              <a:endParaRPr lang="en-US" sz="1600" dirty="0"/>
            </a:p>
          </p:txBody>
        </p:sp>
      </p:grpSp>
      <p:cxnSp>
        <p:nvCxnSpPr>
          <p:cNvPr id="57" name="Straight Arrow Connector 56"/>
          <p:cNvCxnSpPr>
            <a:stCxn id="47" idx="3"/>
            <a:endCxn id="51" idx="1"/>
          </p:cNvCxnSpPr>
          <p:nvPr/>
        </p:nvCxnSpPr>
        <p:spPr>
          <a:xfrm>
            <a:off x="3505200" y="4686300"/>
            <a:ext cx="2590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9" name="Group 86"/>
          <p:cNvGrpSpPr/>
          <p:nvPr/>
        </p:nvGrpSpPr>
        <p:grpSpPr>
          <a:xfrm>
            <a:off x="4288212" y="5149459"/>
            <a:ext cx="1124712" cy="762001"/>
            <a:chOff x="4288212" y="5149459"/>
            <a:chExt cx="1124712" cy="762001"/>
          </a:xfrm>
        </p:grpSpPr>
        <p:sp>
          <p:nvSpPr>
            <p:cNvPr id="77" name="Rounded Rectangle 76"/>
            <p:cNvSpPr/>
            <p:nvPr/>
          </p:nvSpPr>
          <p:spPr>
            <a:xfrm>
              <a:off x="4288212" y="5454260"/>
              <a:ext cx="10668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4288212" y="5149459"/>
              <a:ext cx="1101584" cy="338554"/>
            </a:xfrm>
            <a:prstGeom prst="rect">
              <a:avLst/>
            </a:prstGeom>
            <a:noFill/>
          </p:spPr>
          <p:txBody>
            <a:bodyPr wrap="none" rtlCol="0">
              <a:spAutoFit/>
            </a:bodyPr>
            <a:lstStyle/>
            <a:p>
              <a:r>
                <a:rPr lang="en-US" sz="1600" dirty="0" smtClean="0"/>
                <a:t>A: out -&gt; in</a:t>
              </a:r>
              <a:endParaRPr lang="en-US" sz="1600" dirty="0"/>
            </a:p>
          </p:txBody>
        </p:sp>
        <p:sp>
          <p:nvSpPr>
            <p:cNvPr id="79" name="TextBox 78"/>
            <p:cNvSpPr txBox="1"/>
            <p:nvPr/>
          </p:nvSpPr>
          <p:spPr>
            <a:xfrm>
              <a:off x="4343400" y="5562600"/>
              <a:ext cx="1069524" cy="338554"/>
            </a:xfrm>
            <a:prstGeom prst="rect">
              <a:avLst/>
            </a:prstGeom>
            <a:noFill/>
          </p:spPr>
          <p:txBody>
            <a:bodyPr wrap="none" rtlCol="0">
              <a:spAutoFit/>
            </a:bodyPr>
            <a:lstStyle/>
            <a:p>
              <a:r>
                <a:rPr lang="en-US" sz="1600" dirty="0" smtClean="0">
                  <a:solidFill>
                    <a:schemeClr val="bg1">
                      <a:lumMod val="65000"/>
                    </a:schemeClr>
                  </a:solidFill>
                </a:rPr>
                <a:t>in := ~ out </a:t>
              </a:r>
              <a:endParaRPr lang="en-US" sz="1600" dirty="0">
                <a:solidFill>
                  <a:schemeClr val="bg1">
                    <a:lumMod val="65000"/>
                  </a:schemeClr>
                </a:solidFill>
              </a:endParaRPr>
            </a:p>
          </p:txBody>
        </p:sp>
      </p:grpSp>
      <p:cxnSp>
        <p:nvCxnSpPr>
          <p:cNvPr id="80" name="Straight Arrow Connector 79"/>
          <p:cNvCxnSpPr/>
          <p:nvPr/>
        </p:nvCxnSpPr>
        <p:spPr>
          <a:xfrm>
            <a:off x="3429000" y="4953000"/>
            <a:ext cx="838200" cy="533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5334000" y="4953000"/>
            <a:ext cx="762000" cy="533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0" y="6142038"/>
            <a:ext cx="9144000" cy="715962"/>
            <a:chOff x="0" y="6142038"/>
            <a:chExt cx="9144000" cy="715962"/>
          </a:xfrm>
        </p:grpSpPr>
        <p:pic>
          <p:nvPicPr>
            <p:cNvPr id="6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64" name="Object 2"/>
            <p:cNvGraphicFramePr>
              <a:graphicFrameLocks noChangeAspect="1"/>
            </p:cNvGraphicFramePr>
            <p:nvPr/>
          </p:nvGraphicFramePr>
          <p:xfrm>
            <a:off x="8653463" y="6163469"/>
            <a:ext cx="490537" cy="673100"/>
          </p:xfrm>
          <a:graphic>
            <a:graphicData uri="http://schemas.openxmlformats.org/presentationml/2006/ole">
              <p:oleObj spid="_x0000_s82947"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Parallel Composition Definition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1524000"/>
            <a:ext cx="9147412" cy="4819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Given compatible components C1 = (I1,O1,S1,Init1,React1) and   C2 = (I2,O2,S2, Init2,React2), what’s the definition of product C = C1 || C2?</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We already defined I, O, S, and Init for C</a:t>
            </a:r>
            <a:endParaRPr lang="en-US" sz="2000" baseline="-25000" dirty="0" smtClean="0">
              <a:latin typeface="Comic Sans MS" pitchFamily="66" charset="0"/>
            </a:endParaRP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Suppose React1 specified using local variables L1, set of tasks </a:t>
            </a:r>
            <a:r>
              <a:rPr lang="en-US" sz="2000" dirty="0" smtClean="0">
                <a:latin typeface="Symbol" pitchFamily="18" charset="2"/>
              </a:rPr>
              <a:t>P</a:t>
            </a:r>
            <a:r>
              <a:rPr lang="en-US" sz="2000" baseline="-25000" dirty="0" smtClean="0">
                <a:latin typeface="Comic Sans MS" pitchFamily="66" charset="0"/>
              </a:rPr>
              <a:t>1</a:t>
            </a:r>
            <a:r>
              <a:rPr lang="en-US" sz="2000" dirty="0" smtClean="0">
                <a:latin typeface="Comic Sans MS" pitchFamily="66" charset="0"/>
              </a:rPr>
              <a:t>, and precedence &lt;</a:t>
            </a:r>
            <a:r>
              <a:rPr lang="en-US" sz="2000" baseline="-25000" dirty="0" smtClean="0">
                <a:latin typeface="Comic Sans MS" pitchFamily="66" charset="0"/>
              </a:rPr>
              <a:t>1</a:t>
            </a:r>
            <a:r>
              <a:rPr lang="en-US" sz="2000" dirty="0" smtClean="0">
                <a:latin typeface="Comic Sans MS" pitchFamily="66" charset="0"/>
              </a:rPr>
              <a:t>, and React2 given using local </a:t>
            </a:r>
            <a:r>
              <a:rPr lang="en-US" sz="2000" dirty="0" err="1" smtClean="0">
                <a:latin typeface="Comic Sans MS" pitchFamily="66" charset="0"/>
              </a:rPr>
              <a:t>vars</a:t>
            </a:r>
            <a:r>
              <a:rPr lang="en-US" sz="2000" dirty="0" smtClean="0">
                <a:latin typeface="Comic Sans MS" pitchFamily="66" charset="0"/>
              </a:rPr>
              <a:t> L2, set of tasks </a:t>
            </a:r>
            <a:r>
              <a:rPr lang="en-US" sz="2000" dirty="0" smtClean="0">
                <a:latin typeface="Symbol" pitchFamily="18" charset="2"/>
              </a:rPr>
              <a:t>P</a:t>
            </a:r>
            <a:r>
              <a:rPr lang="en-US" sz="2000" baseline="-25000" dirty="0" smtClean="0">
                <a:latin typeface="Comic Sans MS" pitchFamily="66" charset="0"/>
              </a:rPr>
              <a:t>2</a:t>
            </a:r>
            <a:r>
              <a:rPr lang="en-US" sz="2000" dirty="0" smtClean="0">
                <a:latin typeface="Comic Sans MS" pitchFamily="66" charset="0"/>
              </a:rPr>
              <a:t>, and precedence &lt;</a:t>
            </a:r>
            <a:r>
              <a:rPr lang="en-US" sz="2000" baseline="-25000" dirty="0" smtClean="0">
                <a:latin typeface="Comic Sans MS" pitchFamily="66" charset="0"/>
              </a:rPr>
              <a:t>2</a:t>
            </a:r>
            <a:r>
              <a:rPr lang="en-US" sz="2000" dirty="0" smtClean="0">
                <a:latin typeface="Comic Sans MS" pitchFamily="66" charset="0"/>
              </a:rPr>
              <a:t>  </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Reaction description for product C has</a:t>
            </a:r>
          </a:p>
          <a:p>
            <a:pPr marL="914400" lvl="1" indent="-457200">
              <a:spcBef>
                <a:spcPct val="20000"/>
              </a:spcBef>
              <a:buFont typeface="Wingdings" pitchFamily="2" charset="2"/>
              <a:buChar char="§"/>
              <a:defRPr/>
            </a:pPr>
            <a:r>
              <a:rPr lang="en-US" sz="2000" dirty="0" smtClean="0">
                <a:latin typeface="Comic Sans MS" pitchFamily="66" charset="0"/>
              </a:rPr>
              <a:t>Local variables L1 U L2</a:t>
            </a:r>
          </a:p>
          <a:p>
            <a:pPr marL="914400" lvl="1" indent="-457200">
              <a:spcBef>
                <a:spcPct val="20000"/>
              </a:spcBef>
              <a:buFont typeface="Wingdings" pitchFamily="2" charset="2"/>
              <a:buChar char="§"/>
              <a:defRPr/>
            </a:pPr>
            <a:r>
              <a:rPr lang="en-US" sz="2000" dirty="0" smtClean="0">
                <a:latin typeface="Comic Sans MS" pitchFamily="66" charset="0"/>
              </a:rPr>
              <a:t>Set of tasks </a:t>
            </a:r>
            <a:r>
              <a:rPr lang="en-US" sz="2000" dirty="0" smtClean="0">
                <a:latin typeface="Symbol" pitchFamily="18" charset="2"/>
              </a:rPr>
              <a:t>P</a:t>
            </a:r>
            <a:r>
              <a:rPr lang="en-US" sz="2000" baseline="-25000" dirty="0" smtClean="0">
                <a:latin typeface="Comic Sans MS" pitchFamily="66" charset="0"/>
              </a:rPr>
              <a:t>1 </a:t>
            </a:r>
            <a:r>
              <a:rPr lang="en-US" sz="2000" dirty="0" smtClean="0">
                <a:latin typeface="Comic Sans MS" pitchFamily="66" charset="0"/>
              </a:rPr>
              <a:t> U </a:t>
            </a:r>
            <a:r>
              <a:rPr lang="en-US" sz="2000" dirty="0" smtClean="0">
                <a:latin typeface="Symbol" pitchFamily="18" charset="2"/>
              </a:rPr>
              <a:t>P</a:t>
            </a:r>
            <a:r>
              <a:rPr lang="en-US" sz="2000" baseline="-25000" dirty="0" smtClean="0">
                <a:latin typeface="Comic Sans MS" pitchFamily="66" charset="0"/>
              </a:rPr>
              <a:t>2 </a:t>
            </a:r>
            <a:endParaRPr lang="en-US" sz="2000" dirty="0" smtClean="0">
              <a:latin typeface="Comic Sans MS" pitchFamily="66" charset="0"/>
            </a:endParaRPr>
          </a:p>
          <a:p>
            <a:pPr marL="914400" lvl="1" indent="-457200">
              <a:spcBef>
                <a:spcPct val="20000"/>
              </a:spcBef>
              <a:buFont typeface="Wingdings" pitchFamily="2" charset="2"/>
              <a:buChar char="§"/>
              <a:defRPr/>
            </a:pPr>
            <a:r>
              <a:rPr lang="en-US" sz="2000" dirty="0" smtClean="0">
                <a:latin typeface="Comic Sans MS" pitchFamily="66" charset="0"/>
              </a:rPr>
              <a:t>Precedence edges: Edges in &lt;</a:t>
            </a:r>
            <a:r>
              <a:rPr lang="en-US" sz="2000" baseline="-25000" dirty="0" smtClean="0">
                <a:latin typeface="Comic Sans MS" pitchFamily="66" charset="0"/>
              </a:rPr>
              <a:t>1</a:t>
            </a:r>
            <a:r>
              <a:rPr lang="en-US" sz="2000" dirty="0" smtClean="0">
                <a:latin typeface="Comic Sans MS" pitchFamily="66" charset="0"/>
              </a:rPr>
              <a:t> + Edges in &lt;</a:t>
            </a:r>
            <a:r>
              <a:rPr lang="en-US" sz="2000" baseline="-25000" dirty="0" smtClean="0">
                <a:latin typeface="Comic Sans MS" pitchFamily="66" charset="0"/>
              </a:rPr>
              <a:t>2  </a:t>
            </a:r>
            <a:r>
              <a:rPr lang="en-US" sz="2000" dirty="0" smtClean="0">
                <a:latin typeface="Comic Sans MS" pitchFamily="66" charset="0"/>
              </a:rPr>
              <a:t>+ Edge between tasks A1 and A2 of different components if A2 reads a </a:t>
            </a:r>
            <a:r>
              <a:rPr lang="en-US" sz="2000" dirty="0" err="1" smtClean="0">
                <a:latin typeface="Comic Sans MS" pitchFamily="66" charset="0"/>
              </a:rPr>
              <a:t>var</a:t>
            </a:r>
            <a:r>
              <a:rPr lang="en-US" sz="2000" dirty="0" smtClean="0">
                <a:latin typeface="Comic Sans MS" pitchFamily="66" charset="0"/>
              </a:rPr>
              <a:t> written by A1</a:t>
            </a:r>
          </a:p>
          <a:p>
            <a:pPr marL="914400" lvl="1" indent="-457200">
              <a:spcBef>
                <a:spcPct val="20000"/>
              </a:spcBef>
              <a:buFont typeface="Wingdings" pitchFamily="2" charset="2"/>
              <a:buChar char="§"/>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3971"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Parallel Composition Definition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766412" cy="4819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Why is the parallel composition operation well-defined?</a:t>
            </a:r>
          </a:p>
          <a:p>
            <a:pPr marL="914400" lvl="1" indent="-457200">
              <a:spcBef>
                <a:spcPct val="20000"/>
              </a:spcBef>
              <a:buFont typeface="Wingdings" pitchFamily="2" charset="2"/>
              <a:buChar char="§"/>
              <a:defRPr/>
            </a:pPr>
            <a:r>
              <a:rPr lang="en-US" sz="2000" dirty="0" smtClean="0">
                <a:latin typeface="Comic Sans MS" pitchFamily="66" charset="0"/>
              </a:rPr>
              <a:t>Can the new edges make task graph of the product cyclic?</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Recall: Await-dependencies among I/O variables of compatible components must be acyclic</a:t>
            </a:r>
            <a:endParaRPr lang="en-US" sz="2000" baseline="-25000" dirty="0" smtClean="0">
              <a:latin typeface="Comic Sans MS" pitchFamily="66" charset="0"/>
            </a:endParaRP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Proposition 2.1: Awaits compatibility implies </a:t>
            </a:r>
            <a:r>
              <a:rPr lang="en-US" sz="2000" dirty="0" err="1" smtClean="0">
                <a:latin typeface="Comic Sans MS" pitchFamily="66" charset="0"/>
              </a:rPr>
              <a:t>acyclicity</a:t>
            </a:r>
            <a:r>
              <a:rPr lang="en-US" sz="2000" dirty="0" smtClean="0">
                <a:latin typeface="Comic Sans MS" pitchFamily="66" charset="0"/>
              </a:rPr>
              <a:t> of product task graph</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err="1" smtClean="0">
                <a:latin typeface="Comic Sans MS" pitchFamily="66" charset="0"/>
              </a:rPr>
              <a:t>Bottomline</a:t>
            </a:r>
            <a:r>
              <a:rPr lang="en-US" sz="2000" dirty="0" smtClean="0">
                <a:latin typeface="Comic Sans MS" pitchFamily="66" charset="0"/>
              </a:rPr>
              <a:t>: Interfaces capture enough information to define parallel composition in a consistent manner</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Aside: possible to define more flexible (but complex) notions of awaits dependencies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4995"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Properties of Parallel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766412" cy="4819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Commutative: C1 || C2 is same as C2 || C1</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Associative: Given C1, C2, C3, all of (C1||C2)||C3, C1||(C2||C3), (C1||C3)||C2, … give the same result</a:t>
            </a:r>
          </a:p>
          <a:p>
            <a:pPr marL="914400" lvl="1" indent="-457200">
              <a:spcBef>
                <a:spcPct val="20000"/>
              </a:spcBef>
              <a:buFont typeface="Wingdings" pitchFamily="2" charset="2"/>
              <a:buChar char="§"/>
              <a:defRPr/>
            </a:pPr>
            <a:r>
              <a:rPr lang="en-US" sz="2000" dirty="0" smtClean="0">
                <a:latin typeface="Comic Sans MS" pitchFamily="66" charset="0"/>
              </a:rPr>
              <a:t>If compatibility check fails in one case, will also fail in others</a:t>
            </a:r>
          </a:p>
          <a:p>
            <a:pPr marL="914400" lvl="1" indent="-457200">
              <a:spcBef>
                <a:spcPct val="20000"/>
              </a:spcBef>
              <a:buFont typeface="Wingdings" pitchFamily="2" charset="2"/>
              <a:buChar char="§"/>
              <a:defRPr/>
            </a:pPr>
            <a:r>
              <a:rPr lang="en-US" sz="2000" dirty="0" err="1" smtClean="0">
                <a:latin typeface="Comic Sans MS" pitchFamily="66" charset="0"/>
              </a:rPr>
              <a:t>Bottomline</a:t>
            </a:r>
            <a:r>
              <a:rPr lang="en-US" sz="2000" dirty="0" smtClean="0">
                <a:latin typeface="Comic Sans MS" pitchFamily="66" charset="0"/>
              </a:rPr>
              <a:t>: Order in which components are composed does not matter</a:t>
            </a:r>
          </a:p>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If both C1 and C2 are finite-state, then so is product C1||C2</a:t>
            </a:r>
          </a:p>
          <a:p>
            <a:pPr marL="914400" lvl="1" indent="-457200">
              <a:spcBef>
                <a:spcPct val="20000"/>
              </a:spcBef>
              <a:buFont typeface="Wingdings" pitchFamily="2" charset="2"/>
              <a:buChar char="§"/>
              <a:defRPr/>
            </a:pPr>
            <a:r>
              <a:rPr lang="en-US" sz="2000" dirty="0" smtClean="0">
                <a:latin typeface="Comic Sans MS" pitchFamily="66" charset="0"/>
              </a:rPr>
              <a:t>If C1 has n1 states and C2 has n2 states then the product has (n1 x n2) states</a:t>
            </a:r>
          </a:p>
          <a:p>
            <a:pPr marL="457200" indent="-457200">
              <a:spcBef>
                <a:spcPct val="20000"/>
              </a:spcBef>
              <a:buFont typeface="Wingdings" pitchFamily="2" charset="2"/>
              <a:buChar char="q"/>
              <a:defRPr/>
            </a:pPr>
            <a:r>
              <a:rPr lang="en-US" sz="2000" dirty="0" smtClean="0">
                <a:latin typeface="Comic Sans MS" pitchFamily="66" charset="0"/>
              </a:rPr>
              <a:t>If both C1 and C2 are deterministic, then so is product C1||C2</a:t>
            </a:r>
          </a:p>
          <a:p>
            <a:pPr marL="457200" indent="-457200">
              <a:spcBef>
                <a:spcPct val="20000"/>
              </a:spcBef>
              <a:buFont typeface="Wingdings" pitchFamily="2" charset="2"/>
              <a:buChar char="q"/>
              <a:defRPr/>
            </a:pPr>
            <a:r>
              <a:rPr lang="en-US" sz="2000" dirty="0" smtClean="0">
                <a:latin typeface="Comic Sans MS" pitchFamily="66" charset="0"/>
              </a:rPr>
              <a:t>If both C1 and C2 are event-triggered, is it guaranteed that the product C1||C2 is event-triggered??</a:t>
            </a:r>
          </a:p>
          <a:p>
            <a:pPr marL="914400" lvl="1" indent="-457200">
              <a:spcBef>
                <a:spcPct val="20000"/>
              </a:spcBef>
              <a:buFont typeface="Wingdings" pitchFamily="2" charset="2"/>
              <a:buChar char="§"/>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6019"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Delay: Round-based Execution</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228600" y="2819400"/>
            <a:ext cx="7391400" cy="533400"/>
          </a:xfrm>
        </p:spPr>
        <p:txBody>
          <a:bodyPr>
            <a:normAutofit/>
          </a:bodyPr>
          <a:lstStyle/>
          <a:p>
            <a:pPr>
              <a:buFont typeface="Wingdings" pitchFamily="2" charset="2"/>
              <a:buChar char="q"/>
            </a:pPr>
            <a:r>
              <a:rPr lang="en-US" sz="2000" dirty="0" smtClean="0">
                <a:latin typeface="Comic Sans MS" pitchFamily="66" charset="0"/>
              </a:rPr>
              <a:t>Initialize state to 0</a:t>
            </a:r>
          </a:p>
        </p:txBody>
      </p:sp>
      <p:sp>
        <p:nvSpPr>
          <p:cNvPr id="28" name="Rectangle 27"/>
          <p:cNvSpPr/>
          <p:nvPr/>
        </p:nvSpPr>
        <p:spPr>
          <a:xfrm>
            <a:off x="3352800" y="16002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9436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3352800" y="19050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6" name="TextBox 35"/>
          <p:cNvSpPr txBox="1"/>
          <p:nvPr/>
        </p:nvSpPr>
        <p:spPr>
          <a:xfrm>
            <a:off x="36576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43" name="Content Placeholder 3"/>
          <p:cNvSpPr txBox="1">
            <a:spLocks/>
          </p:cNvSpPr>
          <p:nvPr/>
        </p:nvSpPr>
        <p:spPr>
          <a:xfrm>
            <a:off x="228600" y="3429000"/>
            <a:ext cx="8534400" cy="1219200"/>
          </a:xfrm>
          <a:prstGeom prst="rect">
            <a:avLst/>
          </a:prstGeom>
        </p:spPr>
        <p:txBody>
          <a:bodyPr vert="horz" lIns="91440" tIns="45720" rIns="91440" bIns="45720" rtlCol="0">
            <a:normAutofit fontScale="92500"/>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Repeatedly execute rounds. In each round:</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Choose a value for the input variable in</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a:latin typeface="Comic Sans MS" pitchFamily="66" charset="0"/>
              </a:rPr>
              <a:t>	</a:t>
            </a:r>
            <a:r>
              <a:rPr lang="en-US" sz="2000" dirty="0" smtClean="0">
                <a:latin typeface="Comic Sans MS" pitchFamily="66" charset="0"/>
              </a:rPr>
              <a:t>	Execute the update code to produce output out and change state</a:t>
            </a:r>
          </a:p>
        </p:txBody>
      </p:sp>
      <p:sp>
        <p:nvSpPr>
          <p:cNvPr id="45" name="Content Placeholder 3"/>
          <p:cNvSpPr txBox="1">
            <a:spLocks/>
          </p:cNvSpPr>
          <p:nvPr/>
        </p:nvSpPr>
        <p:spPr>
          <a:xfrm>
            <a:off x="228600" y="4800600"/>
            <a:ext cx="7772400" cy="1295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Sample execution:</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dirty="0">
                <a:ln>
                  <a:noFill/>
                </a:ln>
                <a:solidFill>
                  <a:schemeClr val="tx1"/>
                </a:solidFill>
                <a:effectLst/>
                <a:uLnTx/>
                <a:uFillTx/>
                <a:latin typeface="Comic Sans MS" pitchFamily="66" charset="0"/>
                <a:ea typeface="+mn-ea"/>
                <a:cs typeface="+mn-cs"/>
              </a:rPr>
              <a:t>	</a:t>
            </a:r>
            <a:r>
              <a:rPr kumimoji="0" lang="en-US" sz="2000" b="0" i="0" u="none" strike="noStrike" kern="1200" cap="none" spc="0" normalizeH="0" baseline="0" dirty="0" smtClean="0">
                <a:ln>
                  <a:noFill/>
                </a:ln>
                <a:solidFill>
                  <a:schemeClr val="tx1"/>
                </a:solidFill>
                <a:effectLst/>
                <a:uLnTx/>
                <a:uFillTx/>
                <a:latin typeface="Comic Sans MS" pitchFamily="66" charset="0"/>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dirty="0" smtClean="0">
                <a:ln>
                  <a:noFill/>
                </a:ln>
                <a:solidFill>
                  <a:schemeClr val="tx1"/>
                </a:solidFill>
                <a:effectLst/>
                <a:uLnTx/>
                <a:uFillTx/>
                <a:latin typeface="Comic Sans MS" pitchFamily="66" charset="0"/>
                <a:ea typeface="+mn-ea"/>
                <a:cs typeface="+mn-cs"/>
              </a:rPr>
              <a:t>	0 </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3" name="Group 20"/>
          <p:cNvGrpSpPr/>
          <p:nvPr/>
        </p:nvGrpSpPr>
        <p:grpSpPr>
          <a:xfrm>
            <a:off x="1066800" y="5372100"/>
            <a:ext cx="924110" cy="628710"/>
            <a:chOff x="1676400" y="5638800"/>
            <a:chExt cx="924110" cy="628710"/>
          </a:xfrm>
        </p:grpSpPr>
        <p:sp>
          <p:nvSpPr>
            <p:cNvPr id="31" name="TextBox 30"/>
            <p:cNvSpPr txBox="1"/>
            <p:nvPr/>
          </p:nvSpPr>
          <p:spPr>
            <a:xfrm>
              <a:off x="1676400" y="5638800"/>
              <a:ext cx="564578" cy="338554"/>
            </a:xfrm>
            <a:prstGeom prst="rect">
              <a:avLst/>
            </a:prstGeom>
            <a:noFill/>
          </p:spPr>
          <p:txBody>
            <a:bodyPr wrap="none" rtlCol="0">
              <a:spAutoFit/>
            </a:bodyPr>
            <a:lstStyle/>
            <a:p>
              <a:r>
                <a:rPr lang="en-US" sz="1600" dirty="0" smtClean="0"/>
                <a:t>1 / 0</a:t>
              </a:r>
              <a:endParaRPr lang="en-US" sz="1600" dirty="0"/>
            </a:p>
          </p:txBody>
        </p:sp>
        <p:cxnSp>
          <p:nvCxnSpPr>
            <p:cNvPr id="18" name="Straight Arrow Connector 17"/>
            <p:cNvCxnSpPr/>
            <p:nvPr/>
          </p:nvCxnSpPr>
          <p:spPr>
            <a:xfrm>
              <a:off x="1676400" y="60198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86000" y="5867400"/>
              <a:ext cx="314510" cy="400110"/>
            </a:xfrm>
            <a:prstGeom prst="rect">
              <a:avLst/>
            </a:prstGeom>
            <a:noFill/>
          </p:spPr>
          <p:txBody>
            <a:bodyPr wrap="none" rtlCol="0">
              <a:spAutoFit/>
            </a:bodyPr>
            <a:lstStyle/>
            <a:p>
              <a:r>
                <a:rPr lang="en-US" sz="2000" dirty="0"/>
                <a:t>1</a:t>
              </a:r>
            </a:p>
          </p:txBody>
        </p:sp>
      </p:grpSp>
      <p:grpSp>
        <p:nvGrpSpPr>
          <p:cNvPr id="5" name="Group 21"/>
          <p:cNvGrpSpPr/>
          <p:nvPr/>
        </p:nvGrpSpPr>
        <p:grpSpPr>
          <a:xfrm>
            <a:off x="2057400" y="5372100"/>
            <a:ext cx="924110" cy="628710"/>
            <a:chOff x="1676400" y="5638800"/>
            <a:chExt cx="924110" cy="628710"/>
          </a:xfrm>
        </p:grpSpPr>
        <p:sp>
          <p:nvSpPr>
            <p:cNvPr id="23" name="TextBox 22"/>
            <p:cNvSpPr txBox="1"/>
            <p:nvPr/>
          </p:nvSpPr>
          <p:spPr>
            <a:xfrm>
              <a:off x="1676400" y="5638800"/>
              <a:ext cx="564578" cy="338554"/>
            </a:xfrm>
            <a:prstGeom prst="rect">
              <a:avLst/>
            </a:prstGeom>
            <a:noFill/>
          </p:spPr>
          <p:txBody>
            <a:bodyPr wrap="none" rtlCol="0">
              <a:spAutoFit/>
            </a:bodyPr>
            <a:lstStyle/>
            <a:p>
              <a:r>
                <a:rPr lang="en-US" sz="1600" dirty="0" smtClean="0"/>
                <a:t>1 / 1</a:t>
              </a:r>
              <a:endParaRPr lang="en-US" sz="1600" dirty="0"/>
            </a:p>
          </p:txBody>
        </p:sp>
        <p:cxnSp>
          <p:nvCxnSpPr>
            <p:cNvPr id="24" name="Straight Arrow Connector 23"/>
            <p:cNvCxnSpPr/>
            <p:nvPr/>
          </p:nvCxnSpPr>
          <p:spPr>
            <a:xfrm>
              <a:off x="1676400" y="60198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286000" y="5867400"/>
              <a:ext cx="314510" cy="400110"/>
            </a:xfrm>
            <a:prstGeom prst="rect">
              <a:avLst/>
            </a:prstGeom>
            <a:noFill/>
          </p:spPr>
          <p:txBody>
            <a:bodyPr wrap="none" rtlCol="0">
              <a:spAutoFit/>
            </a:bodyPr>
            <a:lstStyle/>
            <a:p>
              <a:r>
                <a:rPr lang="en-US" sz="2000" dirty="0"/>
                <a:t>1</a:t>
              </a:r>
            </a:p>
          </p:txBody>
        </p:sp>
      </p:grpSp>
      <p:grpSp>
        <p:nvGrpSpPr>
          <p:cNvPr id="8" name="Group 26"/>
          <p:cNvGrpSpPr/>
          <p:nvPr/>
        </p:nvGrpSpPr>
        <p:grpSpPr>
          <a:xfrm>
            <a:off x="3048000" y="5372100"/>
            <a:ext cx="924110" cy="628710"/>
            <a:chOff x="1676400" y="5638800"/>
            <a:chExt cx="924110" cy="628710"/>
          </a:xfrm>
        </p:grpSpPr>
        <p:sp>
          <p:nvSpPr>
            <p:cNvPr id="29" name="TextBox 28"/>
            <p:cNvSpPr txBox="1"/>
            <p:nvPr/>
          </p:nvSpPr>
          <p:spPr>
            <a:xfrm>
              <a:off x="1676400" y="5638800"/>
              <a:ext cx="564578" cy="338554"/>
            </a:xfrm>
            <a:prstGeom prst="rect">
              <a:avLst/>
            </a:prstGeom>
            <a:noFill/>
          </p:spPr>
          <p:txBody>
            <a:bodyPr wrap="none" rtlCol="0">
              <a:spAutoFit/>
            </a:bodyPr>
            <a:lstStyle/>
            <a:p>
              <a:r>
                <a:rPr lang="en-US" sz="1600" dirty="0"/>
                <a:t>0</a:t>
              </a:r>
              <a:r>
                <a:rPr lang="en-US" sz="1600" dirty="0" smtClean="0"/>
                <a:t> / 1</a:t>
              </a:r>
              <a:endParaRPr lang="en-US" sz="1600" dirty="0"/>
            </a:p>
          </p:txBody>
        </p:sp>
        <p:cxnSp>
          <p:nvCxnSpPr>
            <p:cNvPr id="30" name="Straight Arrow Connector 29"/>
            <p:cNvCxnSpPr/>
            <p:nvPr/>
          </p:nvCxnSpPr>
          <p:spPr>
            <a:xfrm>
              <a:off x="1676400" y="60198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86000" y="5867400"/>
              <a:ext cx="314510" cy="400110"/>
            </a:xfrm>
            <a:prstGeom prst="rect">
              <a:avLst/>
            </a:prstGeom>
            <a:noFill/>
          </p:spPr>
          <p:txBody>
            <a:bodyPr wrap="none" rtlCol="0">
              <a:spAutoFit/>
            </a:bodyPr>
            <a:lstStyle/>
            <a:p>
              <a:r>
                <a:rPr lang="en-US" sz="2000" dirty="0" smtClean="0"/>
                <a:t>0</a:t>
              </a:r>
              <a:endParaRPr lang="en-US" sz="2000" dirty="0"/>
            </a:p>
          </p:txBody>
        </p:sp>
      </p:grpSp>
      <p:grpSp>
        <p:nvGrpSpPr>
          <p:cNvPr id="9" name="Group 34"/>
          <p:cNvGrpSpPr/>
          <p:nvPr/>
        </p:nvGrpSpPr>
        <p:grpSpPr>
          <a:xfrm>
            <a:off x="4114800" y="5372100"/>
            <a:ext cx="924110" cy="628710"/>
            <a:chOff x="1676400" y="5638800"/>
            <a:chExt cx="924110" cy="628710"/>
          </a:xfrm>
        </p:grpSpPr>
        <p:sp>
          <p:nvSpPr>
            <p:cNvPr id="38" name="TextBox 37"/>
            <p:cNvSpPr txBox="1"/>
            <p:nvPr/>
          </p:nvSpPr>
          <p:spPr>
            <a:xfrm>
              <a:off x="1676400" y="5638800"/>
              <a:ext cx="564578" cy="338554"/>
            </a:xfrm>
            <a:prstGeom prst="rect">
              <a:avLst/>
            </a:prstGeom>
            <a:noFill/>
          </p:spPr>
          <p:txBody>
            <a:bodyPr wrap="none" rtlCol="0">
              <a:spAutoFit/>
            </a:bodyPr>
            <a:lstStyle/>
            <a:p>
              <a:r>
                <a:rPr lang="en-US" sz="1600" dirty="0"/>
                <a:t>0</a:t>
              </a:r>
              <a:r>
                <a:rPr lang="en-US" sz="1600" dirty="0" smtClean="0"/>
                <a:t> / 0</a:t>
              </a:r>
              <a:endParaRPr lang="en-US" sz="1600" dirty="0"/>
            </a:p>
          </p:txBody>
        </p:sp>
        <p:cxnSp>
          <p:nvCxnSpPr>
            <p:cNvPr id="40" name="Straight Arrow Connector 39"/>
            <p:cNvCxnSpPr/>
            <p:nvPr/>
          </p:nvCxnSpPr>
          <p:spPr>
            <a:xfrm>
              <a:off x="1676400" y="60198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86000" y="5867400"/>
              <a:ext cx="314510" cy="400110"/>
            </a:xfrm>
            <a:prstGeom prst="rect">
              <a:avLst/>
            </a:prstGeom>
            <a:noFill/>
          </p:spPr>
          <p:txBody>
            <a:bodyPr wrap="none" rtlCol="0">
              <a:spAutoFit/>
            </a:bodyPr>
            <a:lstStyle/>
            <a:p>
              <a:r>
                <a:rPr lang="en-US" sz="2000" dirty="0" smtClean="0"/>
                <a:t>0</a:t>
              </a:r>
              <a:endParaRPr lang="en-US" sz="2000" dirty="0"/>
            </a:p>
          </p:txBody>
        </p:sp>
      </p:grpSp>
      <p:grpSp>
        <p:nvGrpSpPr>
          <p:cNvPr id="10" name="Group 45"/>
          <p:cNvGrpSpPr/>
          <p:nvPr/>
        </p:nvGrpSpPr>
        <p:grpSpPr>
          <a:xfrm>
            <a:off x="5105400" y="5372100"/>
            <a:ext cx="924110" cy="628710"/>
            <a:chOff x="1676400" y="5638800"/>
            <a:chExt cx="924110" cy="628710"/>
          </a:xfrm>
        </p:grpSpPr>
        <p:sp>
          <p:nvSpPr>
            <p:cNvPr id="47" name="TextBox 46"/>
            <p:cNvSpPr txBox="1"/>
            <p:nvPr/>
          </p:nvSpPr>
          <p:spPr>
            <a:xfrm>
              <a:off x="1676400" y="5638800"/>
              <a:ext cx="564578" cy="338554"/>
            </a:xfrm>
            <a:prstGeom prst="rect">
              <a:avLst/>
            </a:prstGeom>
            <a:noFill/>
          </p:spPr>
          <p:txBody>
            <a:bodyPr wrap="none" rtlCol="0">
              <a:spAutoFit/>
            </a:bodyPr>
            <a:lstStyle/>
            <a:p>
              <a:r>
                <a:rPr lang="en-US" sz="1600" dirty="0" smtClean="0"/>
                <a:t>1 / 0</a:t>
              </a:r>
              <a:endParaRPr lang="en-US" sz="1600" dirty="0"/>
            </a:p>
          </p:txBody>
        </p:sp>
        <p:cxnSp>
          <p:nvCxnSpPr>
            <p:cNvPr id="48" name="Straight Arrow Connector 47"/>
            <p:cNvCxnSpPr/>
            <p:nvPr/>
          </p:nvCxnSpPr>
          <p:spPr>
            <a:xfrm>
              <a:off x="1676400" y="6019800"/>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286000" y="5867400"/>
              <a:ext cx="314510" cy="400110"/>
            </a:xfrm>
            <a:prstGeom prst="rect">
              <a:avLst/>
            </a:prstGeom>
            <a:noFill/>
          </p:spPr>
          <p:txBody>
            <a:bodyPr wrap="none" rtlCol="0">
              <a:spAutoFit/>
            </a:bodyPr>
            <a:lstStyle/>
            <a:p>
              <a:r>
                <a:rPr lang="en-US" sz="2000" dirty="0"/>
                <a:t>1</a:t>
              </a:r>
            </a:p>
          </p:txBody>
        </p:sp>
      </p:grpSp>
      <p:cxnSp>
        <p:nvCxnSpPr>
          <p:cNvPr id="53" name="Straight Arrow Connector 52"/>
          <p:cNvCxnSpPr/>
          <p:nvPr/>
        </p:nvCxnSpPr>
        <p:spPr>
          <a:xfrm>
            <a:off x="6248400" y="5791200"/>
            <a:ext cx="990600" cy="0"/>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0198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nvGrpSpPr>
          <p:cNvPr id="51" name="Group 50"/>
          <p:cNvGrpSpPr/>
          <p:nvPr/>
        </p:nvGrpSpPr>
        <p:grpSpPr>
          <a:xfrm>
            <a:off x="0" y="6142038"/>
            <a:ext cx="9144000" cy="715962"/>
            <a:chOff x="0" y="6142038"/>
            <a:chExt cx="9144000" cy="715962"/>
          </a:xfrm>
        </p:grpSpPr>
        <p:pic>
          <p:nvPicPr>
            <p:cNvPr id="5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6" name="Object 2"/>
            <p:cNvGraphicFramePr>
              <a:graphicFrameLocks noChangeAspect="1"/>
            </p:cNvGraphicFramePr>
            <p:nvPr/>
          </p:nvGraphicFramePr>
          <p:xfrm>
            <a:off x="8653463" y="6163469"/>
            <a:ext cx="490537" cy="673100"/>
          </p:xfrm>
          <a:graphic>
            <a:graphicData uri="http://schemas.openxmlformats.org/presentationml/2006/ole">
              <p:oleObj spid="_x0000_s5123"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3" grpId="0" build="p"/>
      <p:bldP spid="4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Output Hiding</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918812" cy="4819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Given a component C, and an output variable y, the result of hiding y in C, written as C\y, is basically the same component as C, but y is no longer an output variable, and becomes a local variable</a:t>
            </a:r>
          </a:p>
          <a:p>
            <a:pPr marL="914400" lvl="1" indent="-457200">
              <a:spcBef>
                <a:spcPct val="20000"/>
              </a:spcBef>
              <a:buFont typeface="Wingdings" pitchFamily="2" charset="2"/>
              <a:buChar char="§"/>
              <a:defRPr/>
            </a:pPr>
            <a:r>
              <a:rPr lang="en-US" sz="2000" dirty="0" smtClean="0">
                <a:latin typeface="Comic Sans MS" pitchFamily="66" charset="0"/>
              </a:rPr>
              <a:t>Not available to the outside world</a:t>
            </a:r>
          </a:p>
          <a:p>
            <a:pPr marL="914400" lvl="1" indent="-457200">
              <a:spcBef>
                <a:spcPct val="20000"/>
              </a:spcBef>
              <a:buFont typeface="Wingdings" pitchFamily="2" charset="2"/>
              <a:buChar char="§"/>
              <a:defRPr/>
            </a:pPr>
            <a:r>
              <a:rPr lang="en-US" sz="2000" dirty="0" smtClean="0">
                <a:latin typeface="Comic Sans MS" pitchFamily="66" charset="0"/>
              </a:rPr>
              <a:t>Useful for limiting the scope (encapsulation)</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87043" name="Acrobat Document" r:id="rId4" imgW="4790808" imgH="6162472" progId="AcroExch.Document.7">
                <p:embed/>
              </p:oleObj>
            </a:graphicData>
          </a:graphic>
        </p:graphicFrame>
      </p:grpSp>
    </p:spTree>
    <p:extLst>
      <p:ext uri="{BB962C8B-B14F-4D97-AF65-F5344CB8AC3E}">
        <p14:creationId xmlns=""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39" name="Rectangle 38"/>
          <p:cNvSpPr/>
          <p:nvPr/>
        </p:nvSpPr>
        <p:spPr>
          <a:xfrm>
            <a:off x="1676400" y="1905000"/>
            <a:ext cx="19812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a:off x="3657600" y="2590800"/>
            <a:ext cx="1037911" cy="1213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9" idx="1"/>
          </p:cNvCxnSpPr>
          <p:nvPr/>
        </p:nvCxnSpPr>
        <p:spPr>
          <a:xfrm>
            <a:off x="457200" y="2590800"/>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04800" y="2057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657600" y="2286000"/>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2086289" cy="1347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781800" y="25146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315200" y="2133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cxnSp>
        <p:nvCxnSpPr>
          <p:cNvPr id="19" name="Straight Connector 18"/>
          <p:cNvCxnSpPr/>
          <p:nvPr/>
        </p:nvCxnSpPr>
        <p:spPr>
          <a:xfrm>
            <a:off x="1676400" y="2356809"/>
            <a:ext cx="19812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81293" y="2009816"/>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1828800" y="2743200"/>
            <a:ext cx="1671676" cy="338554"/>
          </a:xfrm>
          <a:prstGeom prst="rect">
            <a:avLst/>
          </a:prstGeom>
          <a:noFill/>
        </p:spPr>
        <p:txBody>
          <a:bodyPr wrap="none" rtlCol="0">
            <a:spAutoFit/>
          </a:bodyPr>
          <a:lstStyle/>
          <a:p>
            <a:r>
              <a:rPr lang="en-US" sz="1600" dirty="0" smtClean="0"/>
              <a:t>temp:=x1 ; x1:= in</a:t>
            </a:r>
            <a:endParaRPr lang="en-US" sz="1600" dirty="0"/>
          </a:p>
        </p:txBody>
      </p:sp>
      <p:cxnSp>
        <p:nvCxnSpPr>
          <p:cNvPr id="23" name="Straight Connector 22"/>
          <p:cNvCxnSpPr/>
          <p:nvPr/>
        </p:nvCxnSpPr>
        <p:spPr>
          <a:xfrm>
            <a:off x="4695511" y="2255040"/>
            <a:ext cx="2086289" cy="3096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00404" y="1908047"/>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4800600" y="2743200"/>
            <a:ext cx="1803122" cy="338554"/>
          </a:xfrm>
          <a:prstGeom prst="rect">
            <a:avLst/>
          </a:prstGeom>
          <a:noFill/>
        </p:spPr>
        <p:txBody>
          <a:bodyPr wrap="none" rtlCol="0">
            <a:spAutoFit/>
          </a:bodyPr>
          <a:lstStyle/>
          <a:p>
            <a:r>
              <a:rPr lang="en-US" sz="1600" dirty="0" smtClean="0"/>
              <a:t>out:=x2 ; x2:= temp</a:t>
            </a:r>
            <a:endParaRPr lang="en-US" sz="1600" dirty="0"/>
          </a:p>
        </p:txBody>
      </p:sp>
      <p:grpSp>
        <p:nvGrpSpPr>
          <p:cNvPr id="3" name="Group 31"/>
          <p:cNvGrpSpPr/>
          <p:nvPr/>
        </p:nvGrpSpPr>
        <p:grpSpPr>
          <a:xfrm>
            <a:off x="2362200" y="3810000"/>
            <a:ext cx="4876800" cy="2133600"/>
            <a:chOff x="2362200" y="3810000"/>
            <a:chExt cx="4876800" cy="2133600"/>
          </a:xfrm>
        </p:grpSpPr>
        <p:sp>
          <p:nvSpPr>
            <p:cNvPr id="30" name="Rectangle 29"/>
            <p:cNvSpPr/>
            <p:nvPr/>
          </p:nvSpPr>
          <p:spPr>
            <a:xfrm>
              <a:off x="2362200" y="4191000"/>
              <a:ext cx="48768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362200" y="3810000"/>
              <a:ext cx="2337371" cy="338554"/>
            </a:xfrm>
            <a:prstGeom prst="rect">
              <a:avLst/>
            </a:prstGeom>
            <a:noFill/>
          </p:spPr>
          <p:txBody>
            <a:bodyPr wrap="none" rtlCol="0">
              <a:spAutoFit/>
            </a:bodyPr>
            <a:lstStyle/>
            <a:p>
              <a:r>
                <a:rPr lang="en-US" sz="1600" dirty="0" smtClean="0"/>
                <a:t>(Delay1 || Delay2) \ temp</a:t>
              </a:r>
              <a:endParaRPr lang="en-US" sz="1600" dirty="0"/>
            </a:p>
          </p:txBody>
        </p:sp>
      </p:grpSp>
      <p:grpSp>
        <p:nvGrpSpPr>
          <p:cNvPr id="4" name="Group 34"/>
          <p:cNvGrpSpPr/>
          <p:nvPr/>
        </p:nvGrpSpPr>
        <p:grpSpPr>
          <a:xfrm>
            <a:off x="1447800" y="4678907"/>
            <a:ext cx="914400" cy="426493"/>
            <a:chOff x="1447800" y="4678907"/>
            <a:chExt cx="914400" cy="426493"/>
          </a:xfrm>
        </p:grpSpPr>
        <p:cxnSp>
          <p:nvCxnSpPr>
            <p:cNvPr id="33" name="Straight Arrow Connector 32"/>
            <p:cNvCxnSpPr/>
            <p:nvPr/>
          </p:nvCxnSpPr>
          <p:spPr>
            <a:xfrm>
              <a:off x="1600200" y="5105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47800" y="4678907"/>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grpSp>
      <p:grpSp>
        <p:nvGrpSpPr>
          <p:cNvPr id="5" name="Group 42"/>
          <p:cNvGrpSpPr/>
          <p:nvPr/>
        </p:nvGrpSpPr>
        <p:grpSpPr>
          <a:xfrm>
            <a:off x="7239000" y="4572000"/>
            <a:ext cx="1143000" cy="425944"/>
            <a:chOff x="7239000" y="4146056"/>
            <a:chExt cx="1143000" cy="425944"/>
          </a:xfrm>
        </p:grpSpPr>
        <p:cxnSp>
          <p:nvCxnSpPr>
            <p:cNvPr id="36" name="Straight Arrow Connector 35"/>
            <p:cNvCxnSpPr/>
            <p:nvPr/>
          </p:nvCxnSpPr>
          <p:spPr>
            <a:xfrm>
              <a:off x="7239000" y="45720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93615" y="4146056"/>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grpSp>
        <p:nvGrpSpPr>
          <p:cNvPr id="6" name="Group 55"/>
          <p:cNvGrpSpPr/>
          <p:nvPr/>
        </p:nvGrpSpPr>
        <p:grpSpPr>
          <a:xfrm>
            <a:off x="2362200" y="4267200"/>
            <a:ext cx="4876800" cy="338554"/>
            <a:chOff x="2362200" y="4267200"/>
            <a:chExt cx="4876800" cy="338554"/>
          </a:xfrm>
        </p:grpSpPr>
        <p:cxnSp>
          <p:nvCxnSpPr>
            <p:cNvPr id="44" name="Straight Connector 43"/>
            <p:cNvCxnSpPr/>
            <p:nvPr/>
          </p:nvCxnSpPr>
          <p:spPr>
            <a:xfrm>
              <a:off x="2362200" y="4572000"/>
              <a:ext cx="4876800"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514600" y="4267200"/>
              <a:ext cx="1704313" cy="338554"/>
            </a:xfrm>
            <a:prstGeom prst="rect">
              <a:avLst/>
            </a:prstGeom>
            <a:noFill/>
          </p:spPr>
          <p:txBody>
            <a:bodyPr wrap="none" rtlCol="0">
              <a:spAutoFit/>
            </a:bodyPr>
            <a:lstStyle/>
            <a:p>
              <a:r>
                <a:rPr lang="en-US" sz="1600" dirty="0" err="1" smtClean="0"/>
                <a:t>bool</a:t>
              </a:r>
              <a:r>
                <a:rPr lang="en-US" sz="1600" dirty="0" smtClean="0"/>
                <a:t> x1 := 0; x2:=0</a:t>
              </a:r>
              <a:endParaRPr lang="en-US" sz="1600" dirty="0"/>
            </a:p>
          </p:txBody>
        </p:sp>
      </p:grpSp>
      <p:grpSp>
        <p:nvGrpSpPr>
          <p:cNvPr id="7" name="Group 59"/>
          <p:cNvGrpSpPr/>
          <p:nvPr/>
        </p:nvGrpSpPr>
        <p:grpSpPr>
          <a:xfrm>
            <a:off x="2667000" y="4876800"/>
            <a:ext cx="1987467" cy="838200"/>
            <a:chOff x="2667000" y="4648200"/>
            <a:chExt cx="1987467" cy="838200"/>
          </a:xfrm>
        </p:grpSpPr>
        <p:sp>
          <p:nvSpPr>
            <p:cNvPr id="57" name="TextBox 56"/>
            <p:cNvSpPr txBox="1"/>
            <p:nvPr/>
          </p:nvSpPr>
          <p:spPr>
            <a:xfrm>
              <a:off x="2667000" y="5029200"/>
              <a:ext cx="1671676" cy="338554"/>
            </a:xfrm>
            <a:prstGeom prst="rect">
              <a:avLst/>
            </a:prstGeom>
            <a:noFill/>
          </p:spPr>
          <p:txBody>
            <a:bodyPr wrap="none" rtlCol="0">
              <a:spAutoFit/>
            </a:bodyPr>
            <a:lstStyle/>
            <a:p>
              <a:r>
                <a:rPr lang="en-US" sz="1600" dirty="0" smtClean="0">
                  <a:solidFill>
                    <a:schemeClr val="bg1">
                      <a:lumMod val="65000"/>
                    </a:schemeClr>
                  </a:solidFill>
                </a:rPr>
                <a:t>temp:=x1 ; x1:= in</a:t>
              </a:r>
              <a:endParaRPr lang="en-US" sz="1600" dirty="0">
                <a:solidFill>
                  <a:schemeClr val="bg1">
                    <a:lumMod val="65000"/>
                  </a:schemeClr>
                </a:solidFill>
              </a:endParaRPr>
            </a:p>
          </p:txBody>
        </p:sp>
        <p:sp>
          <p:nvSpPr>
            <p:cNvPr id="58" name="Rounded Rectangle 57"/>
            <p:cNvSpPr/>
            <p:nvPr/>
          </p:nvSpPr>
          <p:spPr>
            <a:xfrm>
              <a:off x="2667000" y="4953000"/>
              <a:ext cx="1752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667000" y="4648200"/>
              <a:ext cx="1987467" cy="338554"/>
            </a:xfrm>
            <a:prstGeom prst="rect">
              <a:avLst/>
            </a:prstGeom>
            <a:noFill/>
          </p:spPr>
          <p:txBody>
            <a:bodyPr wrap="none" rtlCol="0">
              <a:spAutoFit/>
            </a:bodyPr>
            <a:lstStyle/>
            <a:p>
              <a:r>
                <a:rPr lang="en-US" sz="1600" dirty="0" smtClean="0"/>
                <a:t>A1 : in, x1 -&gt; temp, x1</a:t>
              </a:r>
              <a:endParaRPr lang="en-US" sz="1600" dirty="0"/>
            </a:p>
          </p:txBody>
        </p:sp>
      </p:grpSp>
      <p:grpSp>
        <p:nvGrpSpPr>
          <p:cNvPr id="8" name="Group 60"/>
          <p:cNvGrpSpPr/>
          <p:nvPr/>
        </p:nvGrpSpPr>
        <p:grpSpPr>
          <a:xfrm>
            <a:off x="5105400" y="4876800"/>
            <a:ext cx="2118913" cy="838200"/>
            <a:chOff x="2667000" y="4648200"/>
            <a:chExt cx="2118913" cy="838200"/>
          </a:xfrm>
        </p:grpSpPr>
        <p:sp>
          <p:nvSpPr>
            <p:cNvPr id="62" name="TextBox 61"/>
            <p:cNvSpPr txBox="1"/>
            <p:nvPr/>
          </p:nvSpPr>
          <p:spPr>
            <a:xfrm>
              <a:off x="2667000" y="5029200"/>
              <a:ext cx="1803122" cy="338554"/>
            </a:xfrm>
            <a:prstGeom prst="rect">
              <a:avLst/>
            </a:prstGeom>
            <a:noFill/>
          </p:spPr>
          <p:txBody>
            <a:bodyPr wrap="none" rtlCol="0">
              <a:spAutoFit/>
            </a:bodyPr>
            <a:lstStyle/>
            <a:p>
              <a:r>
                <a:rPr lang="en-US" sz="1600" dirty="0" smtClean="0">
                  <a:solidFill>
                    <a:schemeClr val="bg1">
                      <a:lumMod val="65000"/>
                    </a:schemeClr>
                  </a:solidFill>
                </a:rPr>
                <a:t>out:=x2 ; x2:= temp</a:t>
              </a:r>
              <a:endParaRPr lang="en-US" sz="1600" dirty="0">
                <a:solidFill>
                  <a:schemeClr val="bg1">
                    <a:lumMod val="65000"/>
                  </a:schemeClr>
                </a:solidFill>
              </a:endParaRPr>
            </a:p>
          </p:txBody>
        </p:sp>
        <p:sp>
          <p:nvSpPr>
            <p:cNvPr id="63" name="Rounded Rectangle 62"/>
            <p:cNvSpPr/>
            <p:nvPr/>
          </p:nvSpPr>
          <p:spPr>
            <a:xfrm>
              <a:off x="2667000" y="4953000"/>
              <a:ext cx="1752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2667000" y="4648200"/>
              <a:ext cx="2118913" cy="338554"/>
            </a:xfrm>
            <a:prstGeom prst="rect">
              <a:avLst/>
            </a:prstGeom>
            <a:noFill/>
          </p:spPr>
          <p:txBody>
            <a:bodyPr wrap="none" rtlCol="0">
              <a:spAutoFit/>
            </a:bodyPr>
            <a:lstStyle/>
            <a:p>
              <a:r>
                <a:rPr lang="en-US" sz="1600" dirty="0" smtClean="0"/>
                <a:t>A2 : temp, x2 -&gt; out, x2</a:t>
              </a:r>
              <a:endParaRPr lang="en-US" sz="1600" dirty="0"/>
            </a:p>
          </p:txBody>
        </p:sp>
      </p:grpSp>
      <p:cxnSp>
        <p:nvCxnSpPr>
          <p:cNvPr id="65" name="Straight Arrow Connector 64"/>
          <p:cNvCxnSpPr>
            <a:stCxn id="58" idx="3"/>
            <a:endCxn id="63" idx="1"/>
          </p:cNvCxnSpPr>
          <p:nvPr/>
        </p:nvCxnSpPr>
        <p:spPr>
          <a:xfrm>
            <a:off x="4419600" y="54483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1752600" y="2667000"/>
            <a:ext cx="1752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752600" y="2362200"/>
            <a:ext cx="1987467" cy="338554"/>
          </a:xfrm>
          <a:prstGeom prst="rect">
            <a:avLst/>
          </a:prstGeom>
          <a:noFill/>
        </p:spPr>
        <p:txBody>
          <a:bodyPr wrap="none" rtlCol="0">
            <a:spAutoFit/>
          </a:bodyPr>
          <a:lstStyle/>
          <a:p>
            <a:r>
              <a:rPr lang="en-US" sz="1600" dirty="0" smtClean="0"/>
              <a:t>A1 : in, x1 -&gt; temp, x1</a:t>
            </a:r>
            <a:endParaRPr lang="en-US" sz="1600" dirty="0"/>
          </a:p>
        </p:txBody>
      </p:sp>
      <p:sp>
        <p:nvSpPr>
          <p:cNvPr id="78" name="Rounded Rectangle 77"/>
          <p:cNvSpPr/>
          <p:nvPr/>
        </p:nvSpPr>
        <p:spPr>
          <a:xfrm>
            <a:off x="4800600" y="2667000"/>
            <a:ext cx="17526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724400" y="2286000"/>
            <a:ext cx="2118913" cy="338554"/>
          </a:xfrm>
          <a:prstGeom prst="rect">
            <a:avLst/>
          </a:prstGeom>
          <a:noFill/>
        </p:spPr>
        <p:txBody>
          <a:bodyPr wrap="none" rtlCol="0">
            <a:spAutoFit/>
          </a:bodyPr>
          <a:lstStyle/>
          <a:p>
            <a:r>
              <a:rPr lang="en-US" sz="1600" dirty="0" smtClean="0"/>
              <a:t>A2 : temp, x2 -&gt; out, x2</a:t>
            </a:r>
            <a:endParaRPr lang="en-US" sz="1600" dirty="0"/>
          </a:p>
        </p:txBody>
      </p:sp>
      <p:sp>
        <p:nvSpPr>
          <p:cNvPr id="67" name="Rectangle 66"/>
          <p:cNvSpPr/>
          <p:nvPr/>
        </p:nvSpPr>
        <p:spPr>
          <a:xfrm>
            <a:off x="1295400" y="1524000"/>
            <a:ext cx="59436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2514600" y="4572000"/>
            <a:ext cx="1474378" cy="338554"/>
          </a:xfrm>
          <a:prstGeom prst="rect">
            <a:avLst/>
          </a:prstGeom>
          <a:noFill/>
        </p:spPr>
        <p:txBody>
          <a:bodyPr wrap="none" rtlCol="0">
            <a:spAutoFit/>
          </a:bodyPr>
          <a:lstStyle/>
          <a:p>
            <a:r>
              <a:rPr lang="en-US" sz="1600" dirty="0" smtClean="0"/>
              <a:t>local </a:t>
            </a:r>
            <a:r>
              <a:rPr lang="en-US" sz="1600" dirty="0" err="1" smtClean="0"/>
              <a:t>bool</a:t>
            </a:r>
            <a:r>
              <a:rPr lang="en-US" sz="1600" dirty="0" smtClean="0"/>
              <a:t> temp</a:t>
            </a:r>
            <a:endParaRPr lang="en-US" sz="1600" dirty="0"/>
          </a:p>
        </p:txBody>
      </p:sp>
      <p:grpSp>
        <p:nvGrpSpPr>
          <p:cNvPr id="56" name="Group 55"/>
          <p:cNvGrpSpPr/>
          <p:nvPr/>
        </p:nvGrpSpPr>
        <p:grpSpPr>
          <a:xfrm>
            <a:off x="0" y="6142038"/>
            <a:ext cx="9144000" cy="715962"/>
            <a:chOff x="0" y="6142038"/>
            <a:chExt cx="9144000" cy="715962"/>
          </a:xfrm>
        </p:grpSpPr>
        <p:pic>
          <p:nvPicPr>
            <p:cNvPr id="6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66" name="Object 2"/>
            <p:cNvGraphicFramePr>
              <a:graphicFrameLocks noChangeAspect="1"/>
            </p:cNvGraphicFramePr>
            <p:nvPr/>
          </p:nvGraphicFramePr>
          <p:xfrm>
            <a:off x="8653463" y="6163469"/>
            <a:ext cx="490537" cy="673100"/>
          </p:xfrm>
          <a:graphic>
            <a:graphicData uri="http://schemas.openxmlformats.org/presentationml/2006/ole">
              <p:oleObj spid="_x0000_s88067" name="Acrobat Document" r:id="rId4" imgW="4790808" imgH="6162472" progId="AcroExch.Document.7">
                <p:embed/>
              </p:oleObj>
            </a:graphicData>
          </a:graphic>
        </p:graphicFrame>
      </p:grpSp>
    </p:spTree>
    <p:extLst>
      <p:ext uri="{BB962C8B-B14F-4D97-AF65-F5344CB8AC3E}">
        <p14:creationId xmlns:p14="http://schemas.microsoft.com/office/powerpoint/2010/main" xmlns="" val="3112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Second-To-Minute</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2438400"/>
            <a:ext cx="25908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05000" y="2895600"/>
            <a:ext cx="1292085" cy="338554"/>
          </a:xfrm>
          <a:prstGeom prst="rect">
            <a:avLst/>
          </a:prstGeom>
          <a:noFill/>
        </p:spPr>
        <p:txBody>
          <a:bodyPr wrap="none" rtlCol="0">
            <a:spAutoFit/>
          </a:bodyPr>
          <a:lstStyle/>
          <a:p>
            <a:r>
              <a:rPr lang="en-US" sz="1600" dirty="0" smtClean="0"/>
              <a:t>event second</a:t>
            </a:r>
            <a:endParaRPr lang="en-US" sz="1600" dirty="0"/>
          </a:p>
        </p:txBody>
      </p:sp>
      <p:cxnSp>
        <p:nvCxnSpPr>
          <p:cNvPr id="33" name="Straight Connector 32"/>
          <p:cNvCxnSpPr/>
          <p:nvPr/>
        </p:nvCxnSpPr>
        <p:spPr>
          <a:xfrm>
            <a:off x="3276600" y="2743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2438400"/>
            <a:ext cx="894476" cy="338554"/>
          </a:xfrm>
          <a:prstGeom prst="rect">
            <a:avLst/>
          </a:prstGeom>
          <a:noFill/>
        </p:spPr>
        <p:txBody>
          <a:bodyPr wrap="none" rtlCol="0">
            <a:spAutoFit/>
          </a:bodyPr>
          <a:lstStyle/>
          <a:p>
            <a:r>
              <a:rPr lang="en-US" sz="1600" dirty="0" err="1" smtClean="0"/>
              <a:t>int</a:t>
            </a:r>
            <a:r>
              <a:rPr lang="en-US" sz="1600" dirty="0" smtClean="0"/>
              <a:t> x := 0</a:t>
            </a:r>
            <a:endParaRPr lang="en-US" sz="1600" dirty="0"/>
          </a:p>
        </p:txBody>
      </p:sp>
      <p:sp>
        <p:nvSpPr>
          <p:cNvPr id="36" name="TextBox 35"/>
          <p:cNvSpPr txBox="1"/>
          <p:nvPr/>
        </p:nvSpPr>
        <p:spPr>
          <a:xfrm>
            <a:off x="3581400" y="2819400"/>
            <a:ext cx="1600200" cy="1815882"/>
          </a:xfrm>
          <a:prstGeom prst="rect">
            <a:avLst/>
          </a:prstGeom>
          <a:noFill/>
        </p:spPr>
        <p:txBody>
          <a:bodyPr wrap="square" rtlCol="0">
            <a:spAutoFit/>
          </a:bodyPr>
          <a:lstStyle/>
          <a:p>
            <a:r>
              <a:rPr lang="en-US" sz="1600" dirty="0" smtClean="0"/>
              <a:t>if second? then {</a:t>
            </a:r>
          </a:p>
          <a:p>
            <a:r>
              <a:rPr lang="en-US" sz="1600" dirty="0" smtClean="0"/>
              <a:t>   x:=x+1;</a:t>
            </a:r>
          </a:p>
          <a:p>
            <a:r>
              <a:rPr lang="en-US" sz="1600" dirty="0" smtClean="0"/>
              <a:t>   if x==60 then {</a:t>
            </a:r>
          </a:p>
          <a:p>
            <a:r>
              <a:rPr lang="en-US" sz="1600" dirty="0" smtClean="0"/>
              <a:t>        minute!;</a:t>
            </a:r>
          </a:p>
          <a:p>
            <a:r>
              <a:rPr lang="en-US" sz="1600" dirty="0" smtClean="0"/>
              <a:t>        x :=0 }</a:t>
            </a:r>
          </a:p>
          <a:p>
            <a:r>
              <a:rPr lang="en-US" sz="1600" dirty="0" smtClean="0"/>
              <a:t>}</a:t>
            </a:r>
          </a:p>
          <a:p>
            <a:r>
              <a:rPr lang="en-US" sz="1600" dirty="0" smtClean="0"/>
              <a:t>   </a:t>
            </a:r>
          </a:p>
        </p:txBody>
      </p:sp>
      <p:sp>
        <p:nvSpPr>
          <p:cNvPr id="54" name="TextBox 53"/>
          <p:cNvSpPr txBox="1"/>
          <p:nvPr/>
        </p:nvSpPr>
        <p:spPr>
          <a:xfrm>
            <a:off x="5943600" y="2895600"/>
            <a:ext cx="1294842" cy="338554"/>
          </a:xfrm>
          <a:prstGeom prst="rect">
            <a:avLst/>
          </a:prstGeom>
          <a:noFill/>
        </p:spPr>
        <p:txBody>
          <a:bodyPr wrap="none" rtlCol="0">
            <a:spAutoFit/>
          </a:bodyPr>
          <a:lstStyle/>
          <a:p>
            <a:r>
              <a:rPr lang="en-US" sz="1600" dirty="0" smtClean="0"/>
              <a:t>event minute</a:t>
            </a:r>
            <a:endParaRPr lang="en-US" sz="1600" dirty="0"/>
          </a:p>
        </p:txBody>
      </p:sp>
      <p:sp>
        <p:nvSpPr>
          <p:cNvPr id="13" name="Content Placeholder 3"/>
          <p:cNvSpPr txBox="1">
            <a:spLocks/>
          </p:cNvSpPr>
          <p:nvPr/>
        </p:nvSpPr>
        <p:spPr>
          <a:xfrm>
            <a:off x="304800" y="11430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Desired behavior (spec):</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Issue the output event every 60</a:t>
            </a:r>
            <a:r>
              <a:rPr lang="en-US" sz="2000" baseline="30000" dirty="0" smtClean="0">
                <a:latin typeface="Comic Sans MS" pitchFamily="66" charset="0"/>
              </a:rPr>
              <a:t>th</a:t>
            </a:r>
            <a:r>
              <a:rPr lang="en-US" sz="2000" dirty="0" smtClean="0">
                <a:latin typeface="Comic Sans MS" pitchFamily="66" charset="0"/>
              </a:rPr>
              <a:t> time the input event is present</a:t>
            </a:r>
          </a:p>
        </p:txBody>
      </p:sp>
      <p:sp>
        <p:nvSpPr>
          <p:cNvPr id="14" name="Content Placeholder 3"/>
          <p:cNvSpPr txBox="1">
            <a:spLocks/>
          </p:cNvSpPr>
          <p:nvPr/>
        </p:nvSpPr>
        <p:spPr>
          <a:xfrm>
            <a:off x="0" y="4724400"/>
            <a:ext cx="9144000" cy="1219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Design the component Second-To-Hour such that it issues its output every 3600</a:t>
            </a:r>
            <a:r>
              <a:rPr lang="en-US" sz="2000" baseline="30000" dirty="0" smtClean="0">
                <a:latin typeface="Comic Sans MS" pitchFamily="66" charset="0"/>
              </a:rPr>
              <a:t>th</a:t>
            </a:r>
            <a:r>
              <a:rPr lang="en-US" sz="2000" dirty="0" smtClean="0">
                <a:latin typeface="Comic Sans MS" pitchFamily="66" charset="0"/>
              </a:rPr>
              <a:t> time its input event is present</a:t>
            </a:r>
          </a:p>
        </p:txBody>
      </p:sp>
      <p:sp>
        <p:nvSpPr>
          <p:cNvPr id="19" name="TextBox 18"/>
          <p:cNvSpPr txBox="1"/>
          <p:nvPr/>
        </p:nvSpPr>
        <p:spPr>
          <a:xfrm>
            <a:off x="3276600" y="2057400"/>
            <a:ext cx="1586012" cy="338554"/>
          </a:xfrm>
          <a:prstGeom prst="rect">
            <a:avLst/>
          </a:prstGeom>
          <a:noFill/>
        </p:spPr>
        <p:txBody>
          <a:bodyPr wrap="none" rtlCol="0">
            <a:spAutoFit/>
          </a:bodyPr>
          <a:lstStyle/>
          <a:p>
            <a:r>
              <a:rPr lang="en-US" sz="1600" dirty="0" err="1" smtClean="0"/>
              <a:t>SecondToMinute</a:t>
            </a:r>
            <a:endParaRPr lang="en-US" sz="1600" dirty="0"/>
          </a:p>
        </p:txBody>
      </p:sp>
      <p:grpSp>
        <p:nvGrpSpPr>
          <p:cNvPr id="20" name="Group 19"/>
          <p:cNvGrpSpPr/>
          <p:nvPr/>
        </p:nvGrpSpPr>
        <p:grpSpPr>
          <a:xfrm>
            <a:off x="0" y="6142038"/>
            <a:ext cx="9144000" cy="715962"/>
            <a:chOff x="0" y="6142038"/>
            <a:chExt cx="9144000" cy="715962"/>
          </a:xfrm>
        </p:grpSpPr>
        <p:pic>
          <p:nvPicPr>
            <p:cNvPr id="2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3" name="Object 2"/>
            <p:cNvGraphicFramePr>
              <a:graphicFrameLocks noChangeAspect="1"/>
            </p:cNvGraphicFramePr>
            <p:nvPr/>
          </p:nvGraphicFramePr>
          <p:xfrm>
            <a:off x="8653463" y="6163469"/>
            <a:ext cx="490537" cy="673100"/>
          </p:xfrm>
          <a:graphic>
            <a:graphicData uri="http://schemas.openxmlformats.org/presentationml/2006/ole">
              <p:oleObj spid="_x0000_s89091"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Synchronous Block Diagrams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981200" y="2503796"/>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762000" y="2770496"/>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2804" y="3802608"/>
            <a:ext cx="19431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572000" y="2288844"/>
            <a:ext cx="1600200" cy="74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715904" y="3455159"/>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307273" y="3453453"/>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439804" y="2669844"/>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175077" y="3802608"/>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429000" y="2898444"/>
            <a:ext cx="1175698"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2705100" y="3037196"/>
            <a:ext cx="495300"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6" idx="2"/>
          </p:cNvCxnSpPr>
          <p:nvPr/>
        </p:nvCxnSpPr>
        <p:spPr>
          <a:xfrm flipV="1">
            <a:off x="4175077" y="3037196"/>
            <a:ext cx="1197023"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8" idx="0"/>
          </p:cNvCxnSpPr>
          <p:nvPr/>
        </p:nvCxnSpPr>
        <p:spPr>
          <a:xfrm>
            <a:off x="5715000" y="3037196"/>
            <a:ext cx="316173"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6" idx="3"/>
          </p:cNvCxnSpPr>
          <p:nvPr/>
        </p:nvCxnSpPr>
        <p:spPr>
          <a:xfrm>
            <a:off x="6172200" y="2663020"/>
            <a:ext cx="1752600" cy="68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755073" y="3721859"/>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295400" y="2133600"/>
            <a:ext cx="6069273" cy="2212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886200" y="2898444"/>
            <a:ext cx="0"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2133600" y="2669844"/>
            <a:ext cx="3810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2895600" y="3660444"/>
            <a:ext cx="3810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4648200" y="2365044"/>
            <a:ext cx="3810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5181600" y="2746044"/>
            <a:ext cx="3810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581400" y="3660444"/>
            <a:ext cx="3810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2819400" y="2669844"/>
            <a:ext cx="3810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638800" y="2365044"/>
            <a:ext cx="3810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5867400" y="3584244"/>
            <a:ext cx="3810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25" idx="3"/>
            <a:endCxn id="34" idx="1"/>
          </p:cNvCxnSpPr>
          <p:nvPr/>
        </p:nvCxnSpPr>
        <p:spPr>
          <a:xfrm>
            <a:off x="2514600" y="2784144"/>
            <a:ext cx="304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276600" y="3812844"/>
            <a:ext cx="304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1" idx="3"/>
            <a:endCxn id="35" idx="1"/>
          </p:cNvCxnSpPr>
          <p:nvPr/>
        </p:nvCxnSpPr>
        <p:spPr>
          <a:xfrm>
            <a:off x="5029200" y="2479344"/>
            <a:ext cx="609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32" idx="1"/>
          </p:cNvCxnSpPr>
          <p:nvPr/>
        </p:nvCxnSpPr>
        <p:spPr>
          <a:xfrm>
            <a:off x="5029200" y="2593644"/>
            <a:ext cx="152400" cy="2667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0" y="6142038"/>
            <a:ext cx="9144000" cy="715962"/>
            <a:chOff x="0" y="6142038"/>
            <a:chExt cx="9144000" cy="715962"/>
          </a:xfrm>
        </p:grpSpPr>
        <p:pic>
          <p:nvPicPr>
            <p:cNvPr id="4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2" name="Object 2"/>
            <p:cNvGraphicFramePr>
              <a:graphicFrameLocks noChangeAspect="1"/>
            </p:cNvGraphicFramePr>
            <p:nvPr/>
          </p:nvGraphicFramePr>
          <p:xfrm>
            <a:off x="8653463" y="6163469"/>
            <a:ext cx="490537" cy="673100"/>
          </p:xfrm>
          <a:graphic>
            <a:graphicData uri="http://schemas.openxmlformats.org/presentationml/2006/ole">
              <p:oleObj spid="_x0000_s90115" name="Acrobat Document" r:id="rId4" imgW="4790808" imgH="6162472" progId="AcroExch.Document.7">
                <p:embed/>
              </p:oleObj>
            </a:graphicData>
          </a:graphic>
        </p:graphicFrame>
      </p:grpSp>
    </p:spTree>
    <p:extLst>
      <p:ext uri="{BB962C8B-B14F-4D97-AF65-F5344CB8AC3E}">
        <p14:creationId xmlns:p14="http://schemas.microsoft.com/office/powerpoint/2010/main" xmlns="" val="230110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1" grpId="0" animBg="1"/>
      <p:bldP spid="32" grpId="0" animBg="1"/>
      <p:bldP spid="33" grpId="0" animBg="1"/>
      <p:bldP spid="34" grpId="0" animBg="1"/>
      <p:bldP spid="35" grpId="0" animBg="1"/>
      <p:bldP spid="3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Bottom-Up Design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057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Design basic components</a:t>
            </a:r>
          </a:p>
          <a:p>
            <a:pPr marL="457200" indent="-457200">
              <a:spcBef>
                <a:spcPct val="20000"/>
              </a:spcBef>
              <a:buFont typeface="Wingdings" pitchFamily="2" charset="2"/>
              <a:buChar char="q"/>
              <a:defRPr/>
            </a:pPr>
            <a:r>
              <a:rPr lang="en-US" sz="2000" dirty="0" smtClean="0">
                <a:latin typeface="Comic Sans MS" pitchFamily="66" charset="0"/>
              </a:rPr>
              <a:t>Compose existing components in block-diagrams to build new components</a:t>
            </a:r>
          </a:p>
          <a:p>
            <a:pPr marL="457200" indent="-457200">
              <a:spcBef>
                <a:spcPct val="20000"/>
              </a:spcBef>
              <a:buFont typeface="Wingdings" pitchFamily="2" charset="2"/>
              <a:buChar char="q"/>
              <a:defRPr/>
            </a:pPr>
            <a:r>
              <a:rPr lang="en-US" sz="2000" dirty="0" smtClean="0">
                <a:latin typeface="Comic Sans MS" pitchFamily="66" charset="0"/>
              </a:rPr>
              <a:t>Maintain a library of components, and try to reuse at every step</a:t>
            </a:r>
          </a:p>
          <a:p>
            <a:pPr marL="457200" indent="-457200">
              <a:spcBef>
                <a:spcPct val="20000"/>
              </a:spcBef>
              <a:buFont typeface="Wingdings" pitchFamily="2" charset="2"/>
              <a:buChar char="q"/>
              <a:defRPr/>
            </a:pPr>
            <a:r>
              <a:rPr lang="en-US" sz="2000" dirty="0" smtClean="0">
                <a:latin typeface="Comic Sans MS" pitchFamily="66" charset="0"/>
              </a:rPr>
              <a:t>Canonical example: Synchronous circuits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91139"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Combinational Circuits</a:t>
            </a:r>
            <a:endParaRPr lang="en-US" sz="2800" dirty="0">
              <a:solidFill>
                <a:srgbClr val="C00000"/>
              </a:solidFill>
              <a:latin typeface="Comic Sans MS" pitchFamily="66" charset="0"/>
              <a:cs typeface="Times New Roman" pitchFamily="18" charset="0"/>
            </a:endParaRPr>
          </a:p>
        </p:txBody>
      </p:sp>
      <p:grpSp>
        <p:nvGrpSpPr>
          <p:cNvPr id="3" name="Group 40"/>
          <p:cNvGrpSpPr/>
          <p:nvPr/>
        </p:nvGrpSpPr>
        <p:grpSpPr>
          <a:xfrm>
            <a:off x="457200" y="1409700"/>
            <a:ext cx="3326785" cy="990600"/>
            <a:chOff x="2590800" y="1219200"/>
            <a:chExt cx="3326785" cy="990600"/>
          </a:xfrm>
        </p:grpSpPr>
        <p:sp>
          <p:nvSpPr>
            <p:cNvPr id="25" name="Rectangle 24"/>
            <p:cNvSpPr/>
            <p:nvPr/>
          </p:nvSpPr>
          <p:spPr>
            <a:xfrm>
              <a:off x="3352800" y="1600200"/>
              <a:ext cx="1600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4953000" y="1905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590800" y="1905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90800" y="1524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35" name="TextBox 34"/>
            <p:cNvSpPr txBox="1"/>
            <p:nvPr/>
          </p:nvSpPr>
          <p:spPr>
            <a:xfrm>
              <a:off x="3581400" y="1752600"/>
              <a:ext cx="1023037" cy="338554"/>
            </a:xfrm>
            <a:prstGeom prst="rect">
              <a:avLst/>
            </a:prstGeom>
            <a:noFill/>
          </p:spPr>
          <p:txBody>
            <a:bodyPr wrap="none" rtlCol="0">
              <a:spAutoFit/>
            </a:bodyPr>
            <a:lstStyle/>
            <a:p>
              <a:pPr algn="ctr"/>
              <a:r>
                <a:rPr lang="en-US" sz="1600" dirty="0" smtClean="0"/>
                <a:t>out := ~ in</a:t>
              </a:r>
              <a:endParaRPr lang="en-US" sz="1600" dirty="0"/>
            </a:p>
          </p:txBody>
        </p:sp>
        <p:sp>
          <p:nvSpPr>
            <p:cNvPr id="36" name="TextBox 35"/>
            <p:cNvSpPr txBox="1"/>
            <p:nvPr/>
          </p:nvSpPr>
          <p:spPr>
            <a:xfrm>
              <a:off x="5029200" y="1524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3352800" y="1219200"/>
              <a:ext cx="874663" cy="338554"/>
            </a:xfrm>
            <a:prstGeom prst="rect">
              <a:avLst/>
            </a:prstGeom>
            <a:noFill/>
          </p:spPr>
          <p:txBody>
            <a:bodyPr wrap="none" rtlCol="0">
              <a:spAutoFit/>
            </a:bodyPr>
            <a:lstStyle/>
            <a:p>
              <a:r>
                <a:rPr lang="en-US" sz="1600" dirty="0" err="1" smtClean="0"/>
                <a:t>SyncNot</a:t>
              </a:r>
              <a:endParaRPr lang="en-US" sz="1600" dirty="0"/>
            </a:p>
          </p:txBody>
        </p:sp>
      </p:grpSp>
      <p:grpSp>
        <p:nvGrpSpPr>
          <p:cNvPr id="4" name="Group 26"/>
          <p:cNvGrpSpPr/>
          <p:nvPr/>
        </p:nvGrpSpPr>
        <p:grpSpPr>
          <a:xfrm>
            <a:off x="4495800" y="1371600"/>
            <a:ext cx="2547153" cy="1066800"/>
            <a:chOff x="4495800" y="1371600"/>
            <a:chExt cx="2547153" cy="1066800"/>
          </a:xfrm>
        </p:grpSpPr>
        <p:cxnSp>
          <p:nvCxnSpPr>
            <p:cNvPr id="40" name="Straight Arrow Connector 39"/>
            <p:cNvCxnSpPr/>
            <p:nvPr/>
          </p:nvCxnSpPr>
          <p:spPr>
            <a:xfrm>
              <a:off x="5867400" y="21717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95800" y="21717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800600" y="1828800"/>
              <a:ext cx="338554" cy="338554"/>
            </a:xfrm>
            <a:prstGeom prst="rect">
              <a:avLst/>
            </a:prstGeom>
            <a:noFill/>
          </p:spPr>
          <p:txBody>
            <a:bodyPr wrap="none" rtlCol="0">
              <a:spAutoFit/>
            </a:bodyPr>
            <a:lstStyle/>
            <a:p>
              <a:r>
                <a:rPr lang="en-US" sz="1600" dirty="0" smtClean="0"/>
                <a:t>in</a:t>
              </a:r>
              <a:endParaRPr lang="en-US" sz="1600" dirty="0"/>
            </a:p>
          </p:txBody>
        </p:sp>
        <p:sp>
          <p:nvSpPr>
            <p:cNvPr id="53" name="TextBox 52"/>
            <p:cNvSpPr txBox="1"/>
            <p:nvPr/>
          </p:nvSpPr>
          <p:spPr>
            <a:xfrm>
              <a:off x="5791200" y="1828800"/>
              <a:ext cx="1251753" cy="338554"/>
            </a:xfrm>
            <a:prstGeom prst="rect">
              <a:avLst/>
            </a:prstGeom>
            <a:noFill/>
          </p:spPr>
          <p:txBody>
            <a:bodyPr wrap="none" rtlCol="0">
              <a:spAutoFit/>
            </a:bodyPr>
            <a:lstStyle/>
            <a:p>
              <a:r>
                <a:rPr lang="en-US" sz="1600" dirty="0" smtClean="0"/>
                <a:t>out awaits in</a:t>
              </a:r>
              <a:endParaRPr lang="en-US" sz="1600" dirty="0"/>
            </a:p>
          </p:txBody>
        </p:sp>
        <p:sp>
          <p:nvSpPr>
            <p:cNvPr id="54" name="TextBox 53"/>
            <p:cNvSpPr txBox="1"/>
            <p:nvPr/>
          </p:nvSpPr>
          <p:spPr>
            <a:xfrm>
              <a:off x="4572000" y="1371600"/>
              <a:ext cx="874663" cy="338554"/>
            </a:xfrm>
            <a:prstGeom prst="rect">
              <a:avLst/>
            </a:prstGeom>
            <a:noFill/>
          </p:spPr>
          <p:txBody>
            <a:bodyPr wrap="none" rtlCol="0">
              <a:spAutoFit/>
            </a:bodyPr>
            <a:lstStyle/>
            <a:p>
              <a:r>
                <a:rPr lang="en-US" sz="1600" dirty="0" err="1" smtClean="0"/>
                <a:t>SyncNot</a:t>
              </a:r>
              <a:endParaRPr lang="en-US" sz="1600" dirty="0"/>
            </a:p>
          </p:txBody>
        </p:sp>
        <p:grpSp>
          <p:nvGrpSpPr>
            <p:cNvPr id="5" name="Group 25"/>
            <p:cNvGrpSpPr/>
            <p:nvPr/>
          </p:nvGrpSpPr>
          <p:grpSpPr>
            <a:xfrm>
              <a:off x="5257800" y="1905000"/>
              <a:ext cx="609600" cy="533400"/>
              <a:chOff x="4648200" y="3048000"/>
              <a:chExt cx="609600" cy="533400"/>
            </a:xfrm>
          </p:grpSpPr>
          <p:sp>
            <p:nvSpPr>
              <p:cNvPr id="23" name="Oval 22"/>
              <p:cNvSpPr/>
              <p:nvPr/>
            </p:nvSpPr>
            <p:spPr>
              <a:xfrm>
                <a:off x="5105400" y="3238500"/>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4610100" y="3086100"/>
                <a:ext cx="533400" cy="4572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 name="Group 50"/>
          <p:cNvGrpSpPr/>
          <p:nvPr/>
        </p:nvGrpSpPr>
        <p:grpSpPr>
          <a:xfrm>
            <a:off x="457200" y="3810000"/>
            <a:ext cx="3479185" cy="1176754"/>
            <a:chOff x="457200" y="3810000"/>
            <a:chExt cx="3479185" cy="1176754"/>
          </a:xfrm>
        </p:grpSpPr>
        <p:sp>
          <p:nvSpPr>
            <p:cNvPr id="30" name="Rectangle 29"/>
            <p:cNvSpPr/>
            <p:nvPr/>
          </p:nvSpPr>
          <p:spPr>
            <a:xfrm>
              <a:off x="1371600" y="4191000"/>
              <a:ext cx="1600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a:off x="2971800" y="44958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09600" y="44196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57200" y="4038600"/>
              <a:ext cx="861133" cy="338554"/>
            </a:xfrm>
            <a:prstGeom prst="rect">
              <a:avLst/>
            </a:prstGeom>
            <a:noFill/>
          </p:spPr>
          <p:txBody>
            <a:bodyPr wrap="none" rtlCol="0">
              <a:spAutoFit/>
            </a:bodyPr>
            <a:lstStyle/>
            <a:p>
              <a:r>
                <a:rPr lang="en-US" sz="1600" dirty="0" err="1" smtClean="0"/>
                <a:t>bool</a:t>
              </a:r>
              <a:r>
                <a:rPr lang="en-US" sz="1600" dirty="0" smtClean="0"/>
                <a:t> in1</a:t>
              </a:r>
              <a:endParaRPr lang="en-US" sz="1600" dirty="0"/>
            </a:p>
          </p:txBody>
        </p:sp>
        <p:sp>
          <p:nvSpPr>
            <p:cNvPr id="44" name="TextBox 43"/>
            <p:cNvSpPr txBox="1"/>
            <p:nvPr/>
          </p:nvSpPr>
          <p:spPr>
            <a:xfrm>
              <a:off x="1371600" y="4343400"/>
              <a:ext cx="1468672" cy="338554"/>
            </a:xfrm>
            <a:prstGeom prst="rect">
              <a:avLst/>
            </a:prstGeom>
            <a:noFill/>
          </p:spPr>
          <p:txBody>
            <a:bodyPr wrap="none" rtlCol="0">
              <a:spAutoFit/>
            </a:bodyPr>
            <a:lstStyle/>
            <a:p>
              <a:pPr algn="ctr"/>
              <a:r>
                <a:rPr lang="en-US" sz="1600" dirty="0" smtClean="0"/>
                <a:t>out := in1 &amp; in2</a:t>
              </a:r>
              <a:endParaRPr lang="en-US" sz="1600" dirty="0"/>
            </a:p>
          </p:txBody>
        </p:sp>
        <p:sp>
          <p:nvSpPr>
            <p:cNvPr id="45" name="TextBox 44"/>
            <p:cNvSpPr txBox="1"/>
            <p:nvPr/>
          </p:nvSpPr>
          <p:spPr>
            <a:xfrm>
              <a:off x="3048000" y="41148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1371600" y="3810000"/>
              <a:ext cx="897105" cy="338554"/>
            </a:xfrm>
            <a:prstGeom prst="rect">
              <a:avLst/>
            </a:prstGeom>
            <a:noFill/>
          </p:spPr>
          <p:txBody>
            <a:bodyPr wrap="none" rtlCol="0">
              <a:spAutoFit/>
            </a:bodyPr>
            <a:lstStyle/>
            <a:p>
              <a:r>
                <a:rPr lang="en-US" sz="1600" dirty="0" err="1" smtClean="0"/>
                <a:t>SyncAnd</a:t>
              </a:r>
              <a:endParaRPr lang="en-US" sz="1600" dirty="0"/>
            </a:p>
          </p:txBody>
        </p:sp>
        <p:sp>
          <p:nvSpPr>
            <p:cNvPr id="48" name="TextBox 47"/>
            <p:cNvSpPr txBox="1"/>
            <p:nvPr/>
          </p:nvSpPr>
          <p:spPr>
            <a:xfrm>
              <a:off x="457200" y="4648200"/>
              <a:ext cx="861133" cy="338554"/>
            </a:xfrm>
            <a:prstGeom prst="rect">
              <a:avLst/>
            </a:prstGeom>
            <a:noFill/>
          </p:spPr>
          <p:txBody>
            <a:bodyPr wrap="none" rtlCol="0">
              <a:spAutoFit/>
            </a:bodyPr>
            <a:lstStyle/>
            <a:p>
              <a:r>
                <a:rPr lang="en-US" sz="1600" dirty="0" err="1" smtClean="0"/>
                <a:t>bool</a:t>
              </a:r>
              <a:r>
                <a:rPr lang="en-US" sz="1600" dirty="0" smtClean="0"/>
                <a:t> in2</a:t>
              </a:r>
              <a:endParaRPr lang="en-US" sz="1600" dirty="0"/>
            </a:p>
          </p:txBody>
        </p:sp>
        <p:cxnSp>
          <p:nvCxnSpPr>
            <p:cNvPr id="50" name="Straight Arrow Connector 49"/>
            <p:cNvCxnSpPr/>
            <p:nvPr/>
          </p:nvCxnSpPr>
          <p:spPr>
            <a:xfrm>
              <a:off x="609600" y="46482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7" name="Group 70"/>
          <p:cNvGrpSpPr/>
          <p:nvPr/>
        </p:nvGrpSpPr>
        <p:grpSpPr>
          <a:xfrm>
            <a:off x="4572000" y="3657600"/>
            <a:ext cx="3083415" cy="1252954"/>
            <a:chOff x="4648200" y="2895600"/>
            <a:chExt cx="3083415" cy="1252954"/>
          </a:xfrm>
        </p:grpSpPr>
        <p:grpSp>
          <p:nvGrpSpPr>
            <p:cNvPr id="8" name="Group 59"/>
            <p:cNvGrpSpPr/>
            <p:nvPr/>
          </p:nvGrpSpPr>
          <p:grpSpPr>
            <a:xfrm>
              <a:off x="4953000" y="3429000"/>
              <a:ext cx="914400" cy="609600"/>
              <a:chOff x="5562600" y="3886200"/>
              <a:chExt cx="914400" cy="609600"/>
            </a:xfrm>
          </p:grpSpPr>
          <p:cxnSp>
            <p:nvCxnSpPr>
              <p:cNvPr id="55" name="Straight Connector 54"/>
              <p:cNvCxnSpPr>
                <a:endCxn id="57" idx="2"/>
              </p:cNvCxnSpPr>
              <p:nvPr/>
            </p:nvCxnSpPr>
            <p:spPr>
              <a:xfrm flipH="1">
                <a:off x="6000767" y="3886200"/>
                <a:ext cx="19034" cy="60933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7" name="Arc 56"/>
              <p:cNvSpPr/>
              <p:nvPr/>
            </p:nvSpPr>
            <p:spPr>
              <a:xfrm>
                <a:off x="5562600" y="3886200"/>
                <a:ext cx="914400" cy="609600"/>
              </a:xfrm>
              <a:prstGeom prst="arc">
                <a:avLst>
                  <a:gd name="adj1" fmla="val 16200000"/>
                  <a:gd name="adj2" fmla="val 5614575"/>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63" name="Straight Arrow Connector 62"/>
            <p:cNvCxnSpPr/>
            <p:nvPr/>
          </p:nvCxnSpPr>
          <p:spPr>
            <a:xfrm>
              <a:off x="5867400" y="37338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4648200" y="3581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800600" y="3276600"/>
              <a:ext cx="442750" cy="338554"/>
            </a:xfrm>
            <a:prstGeom prst="rect">
              <a:avLst/>
            </a:prstGeom>
            <a:noFill/>
          </p:spPr>
          <p:txBody>
            <a:bodyPr wrap="none" rtlCol="0">
              <a:spAutoFit/>
            </a:bodyPr>
            <a:lstStyle/>
            <a:p>
              <a:r>
                <a:rPr lang="en-US" sz="1600" dirty="0" smtClean="0"/>
                <a:t>in1</a:t>
              </a:r>
              <a:endParaRPr lang="en-US" sz="1600" dirty="0"/>
            </a:p>
          </p:txBody>
        </p:sp>
        <p:sp>
          <p:nvSpPr>
            <p:cNvPr id="67" name="TextBox 66"/>
            <p:cNvSpPr txBox="1"/>
            <p:nvPr/>
          </p:nvSpPr>
          <p:spPr>
            <a:xfrm>
              <a:off x="6019800" y="3352800"/>
              <a:ext cx="1711815" cy="338554"/>
            </a:xfrm>
            <a:prstGeom prst="rect">
              <a:avLst/>
            </a:prstGeom>
            <a:noFill/>
          </p:spPr>
          <p:txBody>
            <a:bodyPr wrap="none" rtlCol="0">
              <a:spAutoFit/>
            </a:bodyPr>
            <a:lstStyle/>
            <a:p>
              <a:r>
                <a:rPr lang="en-US" sz="1600" dirty="0" smtClean="0"/>
                <a:t>out awaits in1, in2</a:t>
              </a:r>
              <a:endParaRPr lang="en-US" sz="1600" dirty="0"/>
            </a:p>
          </p:txBody>
        </p:sp>
        <p:sp>
          <p:nvSpPr>
            <p:cNvPr id="68" name="TextBox 67"/>
            <p:cNvSpPr txBox="1"/>
            <p:nvPr/>
          </p:nvSpPr>
          <p:spPr>
            <a:xfrm>
              <a:off x="5105400" y="2895600"/>
              <a:ext cx="897105" cy="338554"/>
            </a:xfrm>
            <a:prstGeom prst="rect">
              <a:avLst/>
            </a:prstGeom>
            <a:noFill/>
          </p:spPr>
          <p:txBody>
            <a:bodyPr wrap="none" rtlCol="0">
              <a:spAutoFit/>
            </a:bodyPr>
            <a:lstStyle/>
            <a:p>
              <a:r>
                <a:rPr lang="en-US" sz="1600" dirty="0" err="1" smtClean="0"/>
                <a:t>SyncAnd</a:t>
              </a:r>
              <a:endParaRPr lang="en-US" sz="1600" dirty="0"/>
            </a:p>
          </p:txBody>
        </p:sp>
        <p:sp>
          <p:nvSpPr>
            <p:cNvPr id="69" name="TextBox 68"/>
            <p:cNvSpPr txBox="1"/>
            <p:nvPr/>
          </p:nvSpPr>
          <p:spPr>
            <a:xfrm>
              <a:off x="4800600" y="3810000"/>
              <a:ext cx="442750" cy="338554"/>
            </a:xfrm>
            <a:prstGeom prst="rect">
              <a:avLst/>
            </a:prstGeom>
            <a:noFill/>
          </p:spPr>
          <p:txBody>
            <a:bodyPr wrap="none" rtlCol="0">
              <a:spAutoFit/>
            </a:bodyPr>
            <a:lstStyle/>
            <a:p>
              <a:r>
                <a:rPr lang="en-US" sz="1600" dirty="0" smtClean="0"/>
                <a:t>in2</a:t>
              </a:r>
              <a:endParaRPr lang="en-US" sz="1600" dirty="0"/>
            </a:p>
          </p:txBody>
        </p:sp>
        <p:cxnSp>
          <p:nvCxnSpPr>
            <p:cNvPr id="70" name="Straight Arrow Connector 69"/>
            <p:cNvCxnSpPr/>
            <p:nvPr/>
          </p:nvCxnSpPr>
          <p:spPr>
            <a:xfrm>
              <a:off x="4648200" y="3810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0" y="6142038"/>
            <a:ext cx="9144000" cy="715962"/>
            <a:chOff x="0" y="6142038"/>
            <a:chExt cx="9144000" cy="715962"/>
          </a:xfrm>
        </p:grpSpPr>
        <p:pic>
          <p:nvPicPr>
            <p:cNvPr id="5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8" name="Object 2"/>
            <p:cNvGraphicFramePr>
              <a:graphicFrameLocks noChangeAspect="1"/>
            </p:cNvGraphicFramePr>
            <p:nvPr/>
          </p:nvGraphicFramePr>
          <p:xfrm>
            <a:off x="8653463" y="6163469"/>
            <a:ext cx="490537" cy="673100"/>
          </p:xfrm>
          <a:graphic>
            <a:graphicData uri="http://schemas.openxmlformats.org/presentationml/2006/ole">
              <p:oleObj spid="_x0000_s92163" name="Acrobat Document" r:id="rId4" imgW="4790808" imgH="6162472" progId="AcroExch.Document.7">
                <p:embed/>
              </p:oleObj>
            </a:graphicData>
          </a:graphic>
        </p:graphicFrame>
      </p:grpSp>
    </p:spTree>
    <p:extLst>
      <p:ext uri="{BB962C8B-B14F-4D97-AF65-F5344CB8AC3E}">
        <p14:creationId xmlns:p14="http://schemas.microsoft.com/office/powerpoint/2010/main" xmlns="" val="3849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Design OR gate</a:t>
            </a:r>
            <a:endParaRPr lang="en-US" sz="2800" dirty="0">
              <a:solidFill>
                <a:srgbClr val="C00000"/>
              </a:solidFill>
              <a:latin typeface="Comic Sans MS" pitchFamily="66" charset="0"/>
              <a:cs typeface="Times New Roman" pitchFamily="18" charset="0"/>
            </a:endParaRPr>
          </a:p>
        </p:txBody>
      </p:sp>
      <p:cxnSp>
        <p:nvCxnSpPr>
          <p:cNvPr id="40" name="Straight Arrow Connector 39"/>
          <p:cNvCxnSpPr/>
          <p:nvPr/>
        </p:nvCxnSpPr>
        <p:spPr>
          <a:xfrm>
            <a:off x="5486400" y="2857500"/>
            <a:ext cx="838200" cy="381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58" idx="6"/>
          </p:cNvCxnSpPr>
          <p:nvPr/>
        </p:nvCxnSpPr>
        <p:spPr>
          <a:xfrm>
            <a:off x="3429000" y="2552700"/>
            <a:ext cx="609600" cy="2667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25"/>
          <p:cNvGrpSpPr/>
          <p:nvPr/>
        </p:nvGrpSpPr>
        <p:grpSpPr>
          <a:xfrm>
            <a:off x="2819400" y="3048000"/>
            <a:ext cx="609600" cy="533400"/>
            <a:chOff x="4648200" y="3048000"/>
            <a:chExt cx="609600" cy="533400"/>
          </a:xfrm>
        </p:grpSpPr>
        <p:sp>
          <p:nvSpPr>
            <p:cNvPr id="23" name="Oval 22"/>
            <p:cNvSpPr/>
            <p:nvPr/>
          </p:nvSpPr>
          <p:spPr>
            <a:xfrm>
              <a:off x="5105400" y="3238500"/>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5400000">
              <a:off x="4610100" y="3086100"/>
              <a:ext cx="533400" cy="4572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59"/>
          <p:cNvGrpSpPr/>
          <p:nvPr/>
        </p:nvGrpSpPr>
        <p:grpSpPr>
          <a:xfrm>
            <a:off x="3581400" y="2590800"/>
            <a:ext cx="914400" cy="609600"/>
            <a:chOff x="5562600" y="3886200"/>
            <a:chExt cx="914400" cy="609600"/>
          </a:xfrm>
        </p:grpSpPr>
        <p:cxnSp>
          <p:nvCxnSpPr>
            <p:cNvPr id="55" name="Straight Connector 54"/>
            <p:cNvCxnSpPr>
              <a:endCxn id="57" idx="2"/>
            </p:cNvCxnSpPr>
            <p:nvPr/>
          </p:nvCxnSpPr>
          <p:spPr>
            <a:xfrm flipH="1">
              <a:off x="6000767" y="3886200"/>
              <a:ext cx="19034" cy="60933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7" name="Arc 56"/>
            <p:cNvSpPr/>
            <p:nvPr/>
          </p:nvSpPr>
          <p:spPr>
            <a:xfrm>
              <a:off x="5562600" y="3886200"/>
              <a:ext cx="914400" cy="609600"/>
            </a:xfrm>
            <a:prstGeom prst="arc">
              <a:avLst>
                <a:gd name="adj1" fmla="val 16200000"/>
                <a:gd name="adj2" fmla="val 5614575"/>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63" name="Straight Arrow Connector 62"/>
          <p:cNvCxnSpPr/>
          <p:nvPr/>
        </p:nvCxnSpPr>
        <p:spPr>
          <a:xfrm flipV="1">
            <a:off x="3429000" y="2971800"/>
            <a:ext cx="6096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50"/>
          <p:cNvGrpSpPr/>
          <p:nvPr/>
        </p:nvGrpSpPr>
        <p:grpSpPr>
          <a:xfrm>
            <a:off x="1752600" y="2133600"/>
            <a:ext cx="1066800" cy="381000"/>
            <a:chOff x="1143000" y="2971800"/>
            <a:chExt cx="1066800" cy="381000"/>
          </a:xfrm>
        </p:grpSpPr>
        <p:cxnSp>
          <p:nvCxnSpPr>
            <p:cNvPr id="64" name="Straight Arrow Connector 63"/>
            <p:cNvCxnSpPr/>
            <p:nvPr/>
          </p:nvCxnSpPr>
          <p:spPr>
            <a:xfrm>
              <a:off x="1295400" y="3352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143000" y="2971800"/>
              <a:ext cx="442750" cy="338554"/>
            </a:xfrm>
            <a:prstGeom prst="rect">
              <a:avLst/>
            </a:prstGeom>
            <a:noFill/>
          </p:spPr>
          <p:txBody>
            <a:bodyPr wrap="none" rtlCol="0">
              <a:spAutoFit/>
            </a:bodyPr>
            <a:lstStyle/>
            <a:p>
              <a:r>
                <a:rPr lang="en-US" sz="1600" dirty="0" smtClean="0"/>
                <a:t>in1</a:t>
              </a:r>
              <a:endParaRPr lang="en-US" sz="1600" dirty="0"/>
            </a:p>
          </p:txBody>
        </p:sp>
      </p:grpSp>
      <p:sp>
        <p:nvSpPr>
          <p:cNvPr id="67" name="TextBox 66"/>
          <p:cNvSpPr txBox="1"/>
          <p:nvPr/>
        </p:nvSpPr>
        <p:spPr>
          <a:xfrm>
            <a:off x="6096000" y="2438400"/>
            <a:ext cx="1711815" cy="338554"/>
          </a:xfrm>
          <a:prstGeom prst="rect">
            <a:avLst/>
          </a:prstGeom>
          <a:noFill/>
        </p:spPr>
        <p:txBody>
          <a:bodyPr wrap="none" rtlCol="0">
            <a:spAutoFit/>
          </a:bodyPr>
          <a:lstStyle/>
          <a:p>
            <a:r>
              <a:rPr lang="en-US" sz="1600" dirty="0" smtClean="0"/>
              <a:t>out awaits in1, in2</a:t>
            </a:r>
            <a:endParaRPr lang="en-US" sz="1600" dirty="0"/>
          </a:p>
        </p:txBody>
      </p:sp>
      <p:sp>
        <p:nvSpPr>
          <p:cNvPr id="68" name="TextBox 67"/>
          <p:cNvSpPr txBox="1"/>
          <p:nvPr/>
        </p:nvSpPr>
        <p:spPr>
          <a:xfrm>
            <a:off x="2514600" y="1676400"/>
            <a:ext cx="772071" cy="338554"/>
          </a:xfrm>
          <a:prstGeom prst="rect">
            <a:avLst/>
          </a:prstGeom>
          <a:noFill/>
        </p:spPr>
        <p:txBody>
          <a:bodyPr wrap="none" rtlCol="0">
            <a:spAutoFit/>
          </a:bodyPr>
          <a:lstStyle/>
          <a:p>
            <a:r>
              <a:rPr lang="en-US" sz="1600" dirty="0" err="1" smtClean="0"/>
              <a:t>SyncOr</a:t>
            </a:r>
            <a:endParaRPr lang="en-US" sz="1600" dirty="0"/>
          </a:p>
        </p:txBody>
      </p:sp>
      <p:grpSp>
        <p:nvGrpSpPr>
          <p:cNvPr id="6" name="Group 51"/>
          <p:cNvGrpSpPr/>
          <p:nvPr/>
        </p:nvGrpSpPr>
        <p:grpSpPr>
          <a:xfrm>
            <a:off x="1752600" y="3276600"/>
            <a:ext cx="1066800" cy="338554"/>
            <a:chOff x="4267200" y="4572000"/>
            <a:chExt cx="1066800" cy="338554"/>
          </a:xfrm>
        </p:grpSpPr>
        <p:sp>
          <p:nvSpPr>
            <p:cNvPr id="69" name="TextBox 68"/>
            <p:cNvSpPr txBox="1"/>
            <p:nvPr/>
          </p:nvSpPr>
          <p:spPr>
            <a:xfrm>
              <a:off x="4267200" y="4572000"/>
              <a:ext cx="442750" cy="338554"/>
            </a:xfrm>
            <a:prstGeom prst="rect">
              <a:avLst/>
            </a:prstGeom>
            <a:noFill/>
          </p:spPr>
          <p:txBody>
            <a:bodyPr wrap="none" rtlCol="0">
              <a:spAutoFit/>
            </a:bodyPr>
            <a:lstStyle/>
            <a:p>
              <a:r>
                <a:rPr lang="en-US" sz="1600" dirty="0" smtClean="0"/>
                <a:t>in2</a:t>
              </a:r>
              <a:endParaRPr lang="en-US" sz="1600" dirty="0"/>
            </a:p>
          </p:txBody>
        </p:sp>
        <p:cxnSp>
          <p:nvCxnSpPr>
            <p:cNvPr id="70" name="Straight Arrow Connector 69"/>
            <p:cNvCxnSpPr>
              <a:stCxn id="69" idx="0"/>
            </p:cNvCxnSpPr>
            <p:nvPr/>
          </p:nvCxnSpPr>
          <p:spPr>
            <a:xfrm>
              <a:off x="4488575" y="4572000"/>
              <a:ext cx="84542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7" name="Group 25"/>
          <p:cNvGrpSpPr/>
          <p:nvPr/>
        </p:nvGrpSpPr>
        <p:grpSpPr>
          <a:xfrm>
            <a:off x="2819400" y="2286000"/>
            <a:ext cx="609600" cy="533400"/>
            <a:chOff x="4648200" y="3048000"/>
            <a:chExt cx="609600" cy="533400"/>
          </a:xfrm>
        </p:grpSpPr>
        <p:sp>
          <p:nvSpPr>
            <p:cNvPr id="58" name="Oval 57"/>
            <p:cNvSpPr/>
            <p:nvPr/>
          </p:nvSpPr>
          <p:spPr>
            <a:xfrm>
              <a:off x="5105400" y="3238500"/>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p:nvSpPr>
          <p:spPr>
            <a:xfrm rot="5400000">
              <a:off x="4610100" y="3086100"/>
              <a:ext cx="533400" cy="4572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Arrow Connector 65"/>
          <p:cNvCxnSpPr/>
          <p:nvPr/>
        </p:nvCxnSpPr>
        <p:spPr>
          <a:xfrm>
            <a:off x="4495800" y="2895600"/>
            <a:ext cx="381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8" name="Group 25"/>
          <p:cNvGrpSpPr/>
          <p:nvPr/>
        </p:nvGrpSpPr>
        <p:grpSpPr>
          <a:xfrm>
            <a:off x="4876800" y="2590800"/>
            <a:ext cx="609600" cy="533400"/>
            <a:chOff x="4648200" y="3048000"/>
            <a:chExt cx="609600" cy="533400"/>
          </a:xfrm>
        </p:grpSpPr>
        <p:sp>
          <p:nvSpPr>
            <p:cNvPr id="73" name="Oval 72"/>
            <p:cNvSpPr/>
            <p:nvPr/>
          </p:nvSpPr>
          <p:spPr>
            <a:xfrm>
              <a:off x="5105400" y="3238500"/>
              <a:ext cx="152400" cy="152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4610100" y="3086100"/>
              <a:ext cx="533400" cy="4572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2438400" y="2133600"/>
            <a:ext cx="35052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0" y="6142038"/>
            <a:ext cx="9144000" cy="715962"/>
            <a:chOff x="0" y="6142038"/>
            <a:chExt cx="9144000" cy="715962"/>
          </a:xfrm>
        </p:grpSpPr>
        <p:pic>
          <p:nvPicPr>
            <p:cNvPr id="3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8" name="Object 2"/>
            <p:cNvGraphicFramePr>
              <a:graphicFrameLocks noChangeAspect="1"/>
            </p:cNvGraphicFramePr>
            <p:nvPr/>
          </p:nvGraphicFramePr>
          <p:xfrm>
            <a:off x="8653463" y="6163469"/>
            <a:ext cx="490537" cy="673100"/>
          </p:xfrm>
          <a:graphic>
            <a:graphicData uri="http://schemas.openxmlformats.org/presentationml/2006/ole">
              <p:oleObj spid="_x0000_s93187" name="Acrobat Document" r:id="rId4" imgW="4790808" imgH="6162472" progId="AcroExch.Document.7">
                <p:embed/>
              </p:oleObj>
            </a:graphicData>
          </a:graphic>
        </p:graphicFrame>
      </p:grpSp>
    </p:spTree>
    <p:extLst>
      <p:ext uri="{BB962C8B-B14F-4D97-AF65-F5344CB8AC3E}">
        <p14:creationId xmlns:p14="http://schemas.microsoft.com/office/powerpoint/2010/main" xmlns="" val="38493426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Synchronous Latch</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676400"/>
            <a:ext cx="3962400" cy="3886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743200" y="1295400"/>
            <a:ext cx="627479" cy="338554"/>
          </a:xfrm>
          <a:prstGeom prst="rect">
            <a:avLst/>
          </a:prstGeom>
          <a:noFill/>
        </p:spPr>
        <p:txBody>
          <a:bodyPr wrap="none" rtlCol="0">
            <a:spAutoFit/>
          </a:bodyPr>
          <a:lstStyle/>
          <a:p>
            <a:r>
              <a:rPr lang="en-US" sz="1600" dirty="0" smtClean="0"/>
              <a:t>Latch</a:t>
            </a:r>
            <a:endParaRPr lang="en-US" sz="1600" dirty="0"/>
          </a:p>
        </p:txBody>
      </p:sp>
      <p:grpSp>
        <p:nvGrpSpPr>
          <p:cNvPr id="3" name="Group 43"/>
          <p:cNvGrpSpPr/>
          <p:nvPr/>
        </p:nvGrpSpPr>
        <p:grpSpPr>
          <a:xfrm>
            <a:off x="3505200" y="3505200"/>
            <a:ext cx="2621173" cy="1710154"/>
            <a:chOff x="2286000" y="3581400"/>
            <a:chExt cx="2621173" cy="1710154"/>
          </a:xfrm>
        </p:grpSpPr>
        <p:sp>
          <p:nvSpPr>
            <p:cNvPr id="59" name="Oval 58"/>
            <p:cNvSpPr/>
            <p:nvPr/>
          </p:nvSpPr>
          <p:spPr>
            <a:xfrm>
              <a:off x="2895600" y="426720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41"/>
            <p:cNvGrpSpPr/>
            <p:nvPr/>
          </p:nvGrpSpPr>
          <p:grpSpPr>
            <a:xfrm>
              <a:off x="2819400" y="39624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5" name="Group 42"/>
            <p:cNvGrpSpPr/>
            <p:nvPr/>
          </p:nvGrpSpPr>
          <p:grpSpPr>
            <a:xfrm rot="5400000">
              <a:off x="3162300" y="43053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362200" y="4419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62200" y="3581400"/>
              <a:ext cx="1421608" cy="338554"/>
            </a:xfrm>
            <a:prstGeom prst="rect">
              <a:avLst/>
            </a:prstGeom>
            <a:noFill/>
          </p:spPr>
          <p:txBody>
            <a:bodyPr wrap="none" rtlCol="0">
              <a:spAutoFit/>
            </a:bodyPr>
            <a:lstStyle/>
            <a:p>
              <a:r>
                <a:rPr lang="en-US" sz="1600" dirty="0" smtClean="0"/>
                <a:t>reset=1 -&gt; x:=0</a:t>
              </a:r>
              <a:endParaRPr lang="en-US" sz="1600" dirty="0"/>
            </a:p>
          </p:txBody>
        </p:sp>
        <p:grpSp>
          <p:nvGrpSpPr>
            <p:cNvPr id="6" name="Group 41"/>
            <p:cNvGrpSpPr/>
            <p:nvPr/>
          </p:nvGrpSpPr>
          <p:grpSpPr>
            <a:xfrm flipV="1">
              <a:off x="2819400" y="4572000"/>
              <a:ext cx="533400" cy="304800"/>
              <a:chOff x="1676400" y="2209800"/>
              <a:chExt cx="533400" cy="304800"/>
            </a:xfrm>
          </p:grpSpPr>
          <p:cxnSp>
            <p:nvCxnSpPr>
              <p:cNvPr id="38" name="Straight Connector 3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3657600" y="4267200"/>
              <a:ext cx="1249573" cy="338554"/>
            </a:xfrm>
            <a:prstGeom prst="rect">
              <a:avLst/>
            </a:prstGeom>
            <a:noFill/>
          </p:spPr>
          <p:txBody>
            <a:bodyPr wrap="none" rtlCol="0">
              <a:spAutoFit/>
            </a:bodyPr>
            <a:lstStyle/>
            <a:p>
              <a:r>
                <a:rPr lang="en-US" sz="1600" dirty="0" smtClean="0"/>
                <a:t>set=1 -&gt; x:=1</a:t>
              </a:r>
              <a:endParaRPr lang="en-US" sz="1600" dirty="0"/>
            </a:p>
          </p:txBody>
        </p:sp>
        <p:sp>
          <p:nvSpPr>
            <p:cNvPr id="43" name="TextBox 42"/>
            <p:cNvSpPr txBox="1"/>
            <p:nvPr/>
          </p:nvSpPr>
          <p:spPr>
            <a:xfrm>
              <a:off x="2286000" y="4953000"/>
              <a:ext cx="1769972" cy="338554"/>
            </a:xfrm>
            <a:prstGeom prst="rect">
              <a:avLst/>
            </a:prstGeom>
            <a:noFill/>
          </p:spPr>
          <p:txBody>
            <a:bodyPr wrap="none" rtlCol="0">
              <a:spAutoFit/>
            </a:bodyPr>
            <a:lstStyle/>
            <a:p>
              <a:r>
                <a:rPr lang="en-US" sz="1600" dirty="0" smtClean="0"/>
                <a:t>(set=0 &amp; reset=0) ?</a:t>
              </a:r>
              <a:endParaRPr lang="en-US" sz="1600" dirty="0"/>
            </a:p>
          </p:txBody>
        </p:sp>
      </p:grpSp>
      <p:grpSp>
        <p:nvGrpSpPr>
          <p:cNvPr id="7" name="Group 66"/>
          <p:cNvGrpSpPr/>
          <p:nvPr/>
        </p:nvGrpSpPr>
        <p:grpSpPr>
          <a:xfrm>
            <a:off x="1676400" y="1905000"/>
            <a:ext cx="1066800" cy="2667000"/>
            <a:chOff x="1676400" y="1905000"/>
            <a:chExt cx="1066800" cy="2667000"/>
          </a:xfrm>
        </p:grpSpPr>
        <p:grpSp>
          <p:nvGrpSpPr>
            <p:cNvPr id="8" name="Group 44"/>
            <p:cNvGrpSpPr/>
            <p:nvPr/>
          </p:nvGrpSpPr>
          <p:grpSpPr>
            <a:xfrm>
              <a:off x="1676400" y="1905000"/>
              <a:ext cx="1066800" cy="457200"/>
              <a:chOff x="1676400" y="1905000"/>
              <a:chExt cx="1066800" cy="457200"/>
            </a:xfrm>
          </p:grpSpPr>
          <p:cxnSp>
            <p:nvCxnSpPr>
              <p:cNvPr id="11" name="Straight Arrow Connector 1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76400" y="1905000"/>
                <a:ext cx="435247" cy="338554"/>
              </a:xfrm>
              <a:prstGeom prst="rect">
                <a:avLst/>
              </a:prstGeom>
              <a:noFill/>
            </p:spPr>
            <p:txBody>
              <a:bodyPr wrap="none" rtlCol="0">
                <a:spAutoFit/>
              </a:bodyPr>
              <a:lstStyle/>
              <a:p>
                <a:r>
                  <a:rPr lang="en-US" sz="1600" dirty="0" smtClean="0"/>
                  <a:t>set</a:t>
                </a:r>
                <a:endParaRPr lang="en-US" sz="1600" dirty="0"/>
              </a:p>
            </p:txBody>
          </p:sp>
        </p:grpSp>
        <p:grpSp>
          <p:nvGrpSpPr>
            <p:cNvPr id="10" name="Group 60"/>
            <p:cNvGrpSpPr/>
            <p:nvPr/>
          </p:nvGrpSpPr>
          <p:grpSpPr>
            <a:xfrm>
              <a:off x="1676400" y="4114800"/>
              <a:ext cx="1066800" cy="457200"/>
              <a:chOff x="1676400" y="1905000"/>
              <a:chExt cx="1066800" cy="457200"/>
            </a:xfrm>
          </p:grpSpPr>
          <p:cxnSp>
            <p:nvCxnSpPr>
              <p:cNvPr id="62" name="Straight Arrow Connector 61"/>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676400" y="1905000"/>
                <a:ext cx="607282" cy="338554"/>
              </a:xfrm>
              <a:prstGeom prst="rect">
                <a:avLst/>
              </a:prstGeom>
              <a:noFill/>
            </p:spPr>
            <p:txBody>
              <a:bodyPr wrap="none" rtlCol="0">
                <a:spAutoFit/>
              </a:bodyPr>
              <a:lstStyle/>
              <a:p>
                <a:r>
                  <a:rPr lang="en-US" sz="1600" dirty="0" smtClean="0"/>
                  <a:t>reset</a:t>
                </a:r>
                <a:endParaRPr lang="en-US" sz="1600" dirty="0"/>
              </a:p>
            </p:txBody>
          </p:sp>
        </p:grpSp>
      </p:grpSp>
      <p:grpSp>
        <p:nvGrpSpPr>
          <p:cNvPr id="13" name="Group 63"/>
          <p:cNvGrpSpPr/>
          <p:nvPr/>
        </p:nvGrpSpPr>
        <p:grpSpPr>
          <a:xfrm>
            <a:off x="6705600" y="3048000"/>
            <a:ext cx="914400" cy="457200"/>
            <a:chOff x="1828800" y="1905000"/>
            <a:chExt cx="914400" cy="457200"/>
          </a:xfrm>
        </p:grpSpPr>
        <p:cxnSp>
          <p:nvCxnSpPr>
            <p:cNvPr id="65" name="Straight Arrow Connector 64"/>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905000" y="1905000"/>
              <a:ext cx="470000" cy="338554"/>
            </a:xfrm>
            <a:prstGeom prst="rect">
              <a:avLst/>
            </a:prstGeom>
            <a:noFill/>
          </p:spPr>
          <p:txBody>
            <a:bodyPr wrap="none" rtlCol="0">
              <a:spAutoFit/>
            </a:bodyPr>
            <a:lstStyle/>
            <a:p>
              <a:r>
                <a:rPr lang="en-US" sz="1600" dirty="0" smtClean="0"/>
                <a:t>out</a:t>
              </a:r>
              <a:endParaRPr lang="en-US" sz="1600" dirty="0"/>
            </a:p>
          </p:txBody>
        </p:sp>
      </p:grpSp>
      <p:grpSp>
        <p:nvGrpSpPr>
          <p:cNvPr id="14" name="Group 48"/>
          <p:cNvGrpSpPr/>
          <p:nvPr/>
        </p:nvGrpSpPr>
        <p:grpSpPr>
          <a:xfrm>
            <a:off x="4495800" y="2286000"/>
            <a:ext cx="1140056" cy="822319"/>
            <a:chOff x="3810000" y="2286000"/>
            <a:chExt cx="1140056" cy="822319"/>
          </a:xfrm>
        </p:grpSpPr>
        <p:sp>
          <p:nvSpPr>
            <p:cNvPr id="37" name="TextBox 36"/>
            <p:cNvSpPr txBox="1"/>
            <p:nvPr/>
          </p:nvSpPr>
          <p:spPr>
            <a:xfrm>
              <a:off x="3938297" y="2680282"/>
              <a:ext cx="854721" cy="338554"/>
            </a:xfrm>
            <a:prstGeom prst="rect">
              <a:avLst/>
            </a:prstGeom>
            <a:noFill/>
          </p:spPr>
          <p:txBody>
            <a:bodyPr wrap="none" rtlCol="0">
              <a:spAutoFit/>
            </a:bodyPr>
            <a:lstStyle/>
            <a:p>
              <a:r>
                <a:rPr lang="en-US" sz="1600" dirty="0" smtClean="0"/>
                <a:t>out := x </a:t>
              </a:r>
              <a:endParaRPr lang="en-US" sz="1600" dirty="0"/>
            </a:p>
          </p:txBody>
        </p:sp>
        <p:sp>
          <p:nvSpPr>
            <p:cNvPr id="41" name="Rounded Rectangle 40"/>
            <p:cNvSpPr/>
            <p:nvPr/>
          </p:nvSpPr>
          <p:spPr>
            <a:xfrm>
              <a:off x="3886200" y="2590800"/>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810000" y="2286000"/>
              <a:ext cx="1140056" cy="338554"/>
            </a:xfrm>
            <a:prstGeom prst="rect">
              <a:avLst/>
            </a:prstGeom>
            <a:noFill/>
          </p:spPr>
          <p:txBody>
            <a:bodyPr wrap="none" rtlCol="0">
              <a:spAutoFit/>
            </a:bodyPr>
            <a:lstStyle/>
            <a:p>
              <a:r>
                <a:rPr lang="en-US" sz="1600" dirty="0" smtClean="0"/>
                <a:t>A1: x -&gt; out</a:t>
              </a:r>
              <a:endParaRPr lang="en-US" sz="1600" dirty="0"/>
            </a:p>
          </p:txBody>
        </p:sp>
      </p:grpSp>
      <p:sp>
        <p:nvSpPr>
          <p:cNvPr id="45" name="Rounded Rectangle 44"/>
          <p:cNvSpPr/>
          <p:nvPr/>
        </p:nvSpPr>
        <p:spPr>
          <a:xfrm>
            <a:off x="3429000" y="3505200"/>
            <a:ext cx="2667000" cy="1905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200400" y="3200400"/>
            <a:ext cx="1718676" cy="338554"/>
          </a:xfrm>
          <a:prstGeom prst="rect">
            <a:avLst/>
          </a:prstGeom>
          <a:noFill/>
        </p:spPr>
        <p:txBody>
          <a:bodyPr wrap="none" rtlCol="0">
            <a:spAutoFit/>
          </a:bodyPr>
          <a:lstStyle/>
          <a:p>
            <a:r>
              <a:rPr lang="en-US" sz="1600" dirty="0" smtClean="0"/>
              <a:t>A2: </a:t>
            </a:r>
            <a:r>
              <a:rPr lang="en-US" sz="1600" dirty="0" err="1" smtClean="0"/>
              <a:t>x,set,reset</a:t>
            </a:r>
            <a:r>
              <a:rPr lang="en-US" sz="1600" dirty="0" smtClean="0"/>
              <a:t> -&gt; x</a:t>
            </a:r>
            <a:endParaRPr lang="en-US" sz="1600" dirty="0"/>
          </a:p>
        </p:txBody>
      </p:sp>
      <p:cxnSp>
        <p:nvCxnSpPr>
          <p:cNvPr id="50" name="Straight Arrow Connector 49"/>
          <p:cNvCxnSpPr/>
          <p:nvPr/>
        </p:nvCxnSpPr>
        <p:spPr>
          <a:xfrm>
            <a:off x="5105400" y="3124200"/>
            <a:ext cx="0" cy="381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5" name="Group 63"/>
          <p:cNvGrpSpPr/>
          <p:nvPr/>
        </p:nvGrpSpPr>
        <p:grpSpPr>
          <a:xfrm>
            <a:off x="2743200" y="1672296"/>
            <a:ext cx="3962400" cy="461304"/>
            <a:chOff x="2743200" y="1672296"/>
            <a:chExt cx="3962400" cy="461304"/>
          </a:xfrm>
        </p:grpSpPr>
        <p:sp>
          <p:nvSpPr>
            <p:cNvPr id="58" name="TextBox 57"/>
            <p:cNvSpPr txBox="1"/>
            <p:nvPr/>
          </p:nvSpPr>
          <p:spPr>
            <a:xfrm>
              <a:off x="3209427" y="1672296"/>
              <a:ext cx="2016899" cy="338554"/>
            </a:xfrm>
            <a:prstGeom prst="rect">
              <a:avLst/>
            </a:prstGeom>
            <a:noFill/>
          </p:spPr>
          <p:txBody>
            <a:bodyPr wrap="none" rtlCol="0">
              <a:spAutoFit/>
            </a:bodyPr>
            <a:lstStyle/>
            <a:p>
              <a:r>
                <a:rPr lang="en-US" sz="1600" dirty="0" err="1" smtClean="0"/>
                <a:t>bool</a:t>
              </a:r>
              <a:r>
                <a:rPr lang="en-US" sz="1600" dirty="0" smtClean="0"/>
                <a:t> x := choose {0, 1}</a:t>
              </a:r>
              <a:endParaRPr lang="en-US" sz="1600" dirty="0"/>
            </a:p>
          </p:txBody>
        </p:sp>
        <p:cxnSp>
          <p:nvCxnSpPr>
            <p:cNvPr id="61" name="Straight Connector 60"/>
            <p:cNvCxnSpPr/>
            <p:nvPr/>
          </p:nvCxnSpPr>
          <p:spPr>
            <a:xfrm>
              <a:off x="2743200" y="2133600"/>
              <a:ext cx="39624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Content Placeholder 3"/>
          <p:cNvSpPr txBox="1">
            <a:spLocks/>
          </p:cNvSpPr>
          <p:nvPr/>
        </p:nvSpPr>
        <p:spPr>
          <a:xfrm>
            <a:off x="6934200" y="4876800"/>
            <a:ext cx="2209800" cy="914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Deterministic?</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Input-enabled?</a:t>
            </a:r>
          </a:p>
        </p:txBody>
      </p:sp>
      <p:grpSp>
        <p:nvGrpSpPr>
          <p:cNvPr id="49" name="Group 48"/>
          <p:cNvGrpSpPr/>
          <p:nvPr/>
        </p:nvGrpSpPr>
        <p:grpSpPr>
          <a:xfrm>
            <a:off x="0" y="6142038"/>
            <a:ext cx="9144000" cy="715962"/>
            <a:chOff x="0" y="6142038"/>
            <a:chExt cx="9144000" cy="715962"/>
          </a:xfrm>
        </p:grpSpPr>
        <p:pic>
          <p:nvPicPr>
            <p:cNvPr id="6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67" name="Object 2"/>
            <p:cNvGraphicFramePr>
              <a:graphicFrameLocks noChangeAspect="1"/>
            </p:cNvGraphicFramePr>
            <p:nvPr/>
          </p:nvGraphicFramePr>
          <p:xfrm>
            <a:off x="8653463" y="6163469"/>
            <a:ext cx="490537" cy="673100"/>
          </p:xfrm>
          <a:graphic>
            <a:graphicData uri="http://schemas.openxmlformats.org/presentationml/2006/ole">
              <p:oleObj spid="_x0000_s94211" name="Acrobat Document" r:id="rId4"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3" grpId="0"/>
      <p:bldP spid="45" grpId="0" animBg="1"/>
      <p:bldP spid="48" grpId="0"/>
      <p:bldP spid="5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Designing Counter Circuit (1)</a:t>
            </a:r>
            <a:endParaRPr lang="en-US" sz="2800" dirty="0">
              <a:solidFill>
                <a:srgbClr val="C00000"/>
              </a:solidFill>
              <a:latin typeface="Comic Sans MS" pitchFamily="66" charset="0"/>
              <a:cs typeface="Times New Roman" pitchFamily="18" charset="0"/>
            </a:endParaRPr>
          </a:p>
        </p:txBody>
      </p:sp>
      <p:sp>
        <p:nvSpPr>
          <p:cNvPr id="85" name="Content Placeholder 3"/>
          <p:cNvSpPr txBox="1">
            <a:spLocks/>
          </p:cNvSpPr>
          <p:nvPr/>
        </p:nvSpPr>
        <p:spPr>
          <a:xfrm>
            <a:off x="685800" y="5181600"/>
            <a:ext cx="7848600" cy="6096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Are await-dependencies acyclic?</a:t>
            </a:r>
          </a:p>
        </p:txBody>
      </p:sp>
      <p:graphicFrame>
        <p:nvGraphicFramePr>
          <p:cNvPr id="31" name="Object 30"/>
          <p:cNvGraphicFramePr>
            <a:graphicFrameLocks noChangeAspect="1"/>
          </p:cNvGraphicFramePr>
          <p:nvPr/>
        </p:nvGraphicFramePr>
        <p:xfrm>
          <a:off x="457200" y="1752600"/>
          <a:ext cx="8493089" cy="2971799"/>
        </p:xfrm>
        <a:graphic>
          <a:graphicData uri="http://schemas.openxmlformats.org/presentationml/2006/ole">
            <p:oleObj spid="_x0000_s95234" name="Acrobat Document" r:id="rId3" imgW="5172797" imgH="1809524" progId="AcroExch.Document.7">
              <p:embed/>
            </p:oleObj>
          </a:graphicData>
        </a:graphic>
      </p:graphicFrame>
      <p:sp>
        <p:nvSpPr>
          <p:cNvPr id="32" name="TextBox 31"/>
          <p:cNvSpPr txBox="1"/>
          <p:nvPr/>
        </p:nvSpPr>
        <p:spPr>
          <a:xfrm>
            <a:off x="1295400" y="1295400"/>
            <a:ext cx="1188852" cy="338554"/>
          </a:xfrm>
          <a:prstGeom prst="rect">
            <a:avLst/>
          </a:prstGeom>
          <a:noFill/>
        </p:spPr>
        <p:txBody>
          <a:bodyPr wrap="none" rtlCol="0">
            <a:spAutoFit/>
          </a:bodyPr>
          <a:lstStyle/>
          <a:p>
            <a:r>
              <a:rPr lang="en-US" sz="1600" dirty="0" smtClean="0"/>
              <a:t>1BitCounter</a:t>
            </a:r>
            <a:endParaRPr lang="en-US" sz="1600" dirty="0"/>
          </a:p>
        </p:txBody>
      </p:sp>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95236" name="Acrobat Document" r:id="rId5" imgW="4790808" imgH="6162472" progId="AcroExch.Document.7">
                <p:embed/>
              </p:oleObj>
            </a:graphicData>
          </a:graphic>
        </p:graphicFrame>
      </p:grpSp>
    </p:spTree>
    <p:extLst>
      <p:ext uri="{BB962C8B-B14F-4D97-AF65-F5344CB8AC3E}">
        <p14:creationId xmlns:p14="http://schemas.microsoft.com/office/powerpoint/2010/main" xmlns="" val="3849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3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Designing Counter Circuit (2)</a:t>
            </a:r>
            <a:endParaRPr lang="en-US" sz="2800" dirty="0">
              <a:solidFill>
                <a:srgbClr val="C00000"/>
              </a:solidFill>
              <a:latin typeface="Comic Sans MS" pitchFamily="66" charset="0"/>
              <a:cs typeface="Times New Roman" pitchFamily="18" charset="0"/>
            </a:endParaRPr>
          </a:p>
        </p:txBody>
      </p:sp>
      <p:sp>
        <p:nvSpPr>
          <p:cNvPr id="32" name="TextBox 31"/>
          <p:cNvSpPr txBox="1"/>
          <p:nvPr/>
        </p:nvSpPr>
        <p:spPr>
          <a:xfrm>
            <a:off x="914400" y="1371600"/>
            <a:ext cx="1188852" cy="338554"/>
          </a:xfrm>
          <a:prstGeom prst="rect">
            <a:avLst/>
          </a:prstGeom>
          <a:noFill/>
        </p:spPr>
        <p:txBody>
          <a:bodyPr wrap="none" rtlCol="0">
            <a:spAutoFit/>
          </a:bodyPr>
          <a:lstStyle/>
          <a:p>
            <a:r>
              <a:rPr lang="en-US" sz="1600" dirty="0" smtClean="0"/>
              <a:t>3BitCounter</a:t>
            </a:r>
            <a:endParaRPr lang="en-US" sz="1600" dirty="0"/>
          </a:p>
        </p:txBody>
      </p:sp>
      <p:graphicFrame>
        <p:nvGraphicFramePr>
          <p:cNvPr id="8" name="Object 7"/>
          <p:cNvGraphicFramePr>
            <a:graphicFrameLocks noChangeAspect="1"/>
          </p:cNvGraphicFramePr>
          <p:nvPr/>
        </p:nvGraphicFramePr>
        <p:xfrm>
          <a:off x="2805112" y="1143000"/>
          <a:ext cx="5936743" cy="4800600"/>
        </p:xfrm>
        <a:graphic>
          <a:graphicData uri="http://schemas.openxmlformats.org/presentationml/2006/ole">
            <p:oleObj spid="_x0000_s96258" name="Acrobat Document" r:id="rId3" imgW="3533333" imgH="2857899" progId="AcroExch.Document.7">
              <p:embed/>
            </p:oleObj>
          </a:graphicData>
        </a:graphic>
      </p:graphicFrame>
      <p:grpSp>
        <p:nvGrpSpPr>
          <p:cNvPr id="9" name="Group 8"/>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96260" name="Acrobat Document" r:id="rId5" imgW="4790808" imgH="6162472" progId="AcroExch.Document.7">
                <p:embed/>
              </p:oleObj>
            </a:graphicData>
          </a:graphic>
        </p:graphicFrame>
      </p:grpSp>
    </p:spTree>
    <p:extLst>
      <p:ext uri="{BB962C8B-B14F-4D97-AF65-F5344CB8AC3E}">
        <p14:creationId xmlns:p14="http://schemas.microsoft.com/office/powerpoint/2010/main" xmlns="" val="3849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pPr algn="l"/>
            <a:r>
              <a:rPr lang="en-US" sz="2800" dirty="0" smtClean="0">
                <a:solidFill>
                  <a:srgbClr val="C00000"/>
                </a:solidFill>
                <a:latin typeface="Comic Sans MS" pitchFamily="66" charset="0"/>
                <a:cs typeface="Times New Roman" pitchFamily="18" charset="0"/>
              </a:rPr>
              <a:t>Synchrony Hypothesis</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152400" y="1828800"/>
            <a:ext cx="8839200" cy="4495800"/>
          </a:xfrm>
        </p:spPr>
        <p:txBody>
          <a:bodyPr>
            <a:normAutofit/>
          </a:bodyPr>
          <a:lstStyle/>
          <a:p>
            <a:pPr>
              <a:buFont typeface="Wingdings" pitchFamily="2" charset="2"/>
              <a:buChar char="q"/>
            </a:pPr>
            <a:r>
              <a:rPr lang="en-US" sz="2000" dirty="0" smtClean="0">
                <a:latin typeface="Comic Sans MS" pitchFamily="66" charset="0"/>
              </a:rPr>
              <a:t>Assumption: Time needed to execute the update code is negligible compared to delay between successive input arrivals</a:t>
            </a:r>
          </a:p>
          <a:p>
            <a:pPr>
              <a:buFont typeface="Wingdings" pitchFamily="2" charset="2"/>
              <a:buChar char="q"/>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Logical abstraction:</a:t>
            </a:r>
          </a:p>
          <a:p>
            <a:pPr lvl="1">
              <a:buFont typeface="Wingdings" pitchFamily="2" charset="2"/>
              <a:buChar char="§"/>
            </a:pPr>
            <a:r>
              <a:rPr lang="en-US" sz="2000" dirty="0" smtClean="0">
                <a:latin typeface="Comic Sans MS" pitchFamily="66" charset="0"/>
              </a:rPr>
              <a:t>Execution of update code takes zero time</a:t>
            </a:r>
          </a:p>
          <a:p>
            <a:pPr lvl="1">
              <a:buFont typeface="Wingdings" pitchFamily="2" charset="2"/>
              <a:buChar char="§"/>
            </a:pPr>
            <a:r>
              <a:rPr lang="en-US" sz="2000" dirty="0" smtClean="0">
                <a:latin typeface="Comic Sans MS" pitchFamily="66" charset="0"/>
              </a:rPr>
              <a:t>Production of outputs and reception of inputs occurs at same time</a:t>
            </a:r>
          </a:p>
          <a:p>
            <a:pPr lvl="1">
              <a:buFont typeface="Wingdings" pitchFamily="2" charset="2"/>
              <a:buChar char="§"/>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When multiple components are composed, all execute synchronously and simultaneously</a:t>
            </a:r>
          </a:p>
          <a:p>
            <a:pPr>
              <a:buFont typeface="Wingdings" pitchFamily="2" charset="2"/>
              <a:buChar char="q"/>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Implementation must ensure that this design-time assumption is valid</a:t>
            </a:r>
          </a:p>
        </p:txBody>
      </p:sp>
      <p:pic>
        <p:nvPicPr>
          <p:cNvPr id="12" name="Picture 4" descr="http://www.intechopen.com/source/html/41709/media/image113.png"/>
          <p:cNvPicPr>
            <a:picLocks noChangeAspect="1" noChangeArrowheads="1"/>
          </p:cNvPicPr>
          <p:nvPr/>
        </p:nvPicPr>
        <p:blipFill>
          <a:blip r:embed="rId3" cstate="print"/>
          <a:srcRect/>
          <a:stretch>
            <a:fillRect/>
          </a:stretch>
        </p:blipFill>
        <p:spPr bwMode="auto">
          <a:xfrm>
            <a:off x="6019800" y="76200"/>
            <a:ext cx="2971800" cy="1704109"/>
          </a:xfrm>
          <a:prstGeom prst="rect">
            <a:avLst/>
          </a:prstGeom>
          <a:noFill/>
          <a:ln>
            <a:solidFill>
              <a:srgbClr val="000099"/>
            </a:solidFill>
          </a:ln>
        </p:spPr>
      </p:pic>
      <p:grpSp>
        <p:nvGrpSpPr>
          <p:cNvPr id="13" name="Group 12"/>
          <p:cNvGrpSpPr/>
          <p:nvPr/>
        </p:nvGrpSpPr>
        <p:grpSpPr>
          <a:xfrm>
            <a:off x="0" y="6142038"/>
            <a:ext cx="9144000" cy="715962"/>
            <a:chOff x="0" y="6142038"/>
            <a:chExt cx="9144000" cy="715962"/>
          </a:xfrm>
        </p:grpSpPr>
        <p:pic>
          <p:nvPicPr>
            <p:cNvPr id="14"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6" name="Object 2"/>
            <p:cNvGraphicFramePr>
              <a:graphicFrameLocks noChangeAspect="1"/>
            </p:cNvGraphicFramePr>
            <p:nvPr/>
          </p:nvGraphicFramePr>
          <p:xfrm>
            <a:off x="8653463" y="6163469"/>
            <a:ext cx="490537" cy="673100"/>
          </p:xfrm>
          <a:graphic>
            <a:graphicData uri="http://schemas.openxmlformats.org/presentationml/2006/ole">
              <p:oleObj spid="_x0000_s6147" name="Acrobat Document" r:id="rId5"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Top-Down Design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057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Starting point: Inputs and outputs of desired design C</a:t>
            </a:r>
          </a:p>
          <a:p>
            <a:pPr marL="457200" indent="-457200">
              <a:spcBef>
                <a:spcPct val="20000"/>
              </a:spcBef>
              <a:buFont typeface="Wingdings" pitchFamily="2" charset="2"/>
              <a:buChar char="q"/>
              <a:defRPr/>
            </a:pPr>
            <a:r>
              <a:rPr lang="en-US" sz="2000" dirty="0" smtClean="0">
                <a:latin typeface="Comic Sans MS" pitchFamily="66" charset="0"/>
              </a:rPr>
              <a:t>Models/assumptions about the environment in which C operates</a:t>
            </a:r>
          </a:p>
          <a:p>
            <a:pPr marL="457200" indent="-457200">
              <a:spcBef>
                <a:spcPct val="20000"/>
              </a:spcBef>
              <a:buFont typeface="Wingdings" pitchFamily="2" charset="2"/>
              <a:buChar char="q"/>
              <a:defRPr/>
            </a:pPr>
            <a:r>
              <a:rPr lang="en-US" sz="2000" dirty="0" smtClean="0">
                <a:latin typeface="Comic Sans MS" pitchFamily="66" charset="0"/>
              </a:rPr>
              <a:t>Informal/formal description of desired behavior of C</a:t>
            </a:r>
          </a:p>
          <a:p>
            <a:pPr marL="457200" indent="-457200">
              <a:spcBef>
                <a:spcPct val="20000"/>
              </a:spcBef>
              <a:buFont typeface="Wingdings" pitchFamily="2" charset="2"/>
              <a:buChar char="q"/>
              <a:defRPr/>
            </a:pPr>
            <a:r>
              <a:rPr lang="en-US" sz="2000" dirty="0" smtClean="0">
                <a:latin typeface="Comic Sans MS" pitchFamily="66" charset="0"/>
              </a:rPr>
              <a:t>Example: Cruise Controller</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97283"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3505200" y="2971800"/>
            <a:ext cx="1600200" cy="1219200"/>
            <a:chOff x="3505200" y="2971800"/>
            <a:chExt cx="1600200" cy="1219200"/>
          </a:xfrm>
        </p:grpSpPr>
        <p:sp>
          <p:nvSpPr>
            <p:cNvPr id="9" name="Rectangle 8"/>
            <p:cNvSpPr/>
            <p:nvPr/>
          </p:nvSpPr>
          <p:spPr>
            <a:xfrm>
              <a:off x="3505200" y="2971800"/>
              <a:ext cx="1600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535121" y="3412123"/>
              <a:ext cx="1540358" cy="338554"/>
            </a:xfrm>
            <a:prstGeom prst="rect">
              <a:avLst/>
            </a:prstGeom>
            <a:noFill/>
          </p:spPr>
          <p:txBody>
            <a:bodyPr wrap="none" rtlCol="0">
              <a:spAutoFit/>
            </a:bodyPr>
            <a:lstStyle/>
            <a:p>
              <a:r>
                <a:rPr lang="en-US" sz="1600" dirty="0" err="1" smtClean="0"/>
                <a:t>CruiseController</a:t>
              </a:r>
              <a:endParaRPr lang="en-US" sz="1600" dirty="0"/>
            </a:p>
          </p:txBody>
        </p:sp>
      </p:grpSp>
      <p:grpSp>
        <p:nvGrpSpPr>
          <p:cNvPr id="3" name="Group 36"/>
          <p:cNvGrpSpPr/>
          <p:nvPr/>
        </p:nvGrpSpPr>
        <p:grpSpPr>
          <a:xfrm>
            <a:off x="2286000" y="2895600"/>
            <a:ext cx="1292085" cy="338554"/>
            <a:chOff x="2286000" y="2895600"/>
            <a:chExt cx="1292085" cy="338554"/>
          </a:xfrm>
        </p:grpSpPr>
        <p:sp>
          <p:nvSpPr>
            <p:cNvPr id="12" name="TextBox 11"/>
            <p:cNvSpPr txBox="1"/>
            <p:nvPr/>
          </p:nvSpPr>
          <p:spPr>
            <a:xfrm>
              <a:off x="2286000" y="2895600"/>
              <a:ext cx="1292085" cy="338554"/>
            </a:xfrm>
            <a:prstGeom prst="rect">
              <a:avLst/>
            </a:prstGeom>
            <a:noFill/>
          </p:spPr>
          <p:txBody>
            <a:bodyPr wrap="none" rtlCol="0">
              <a:spAutoFit/>
            </a:bodyPr>
            <a:lstStyle/>
            <a:p>
              <a:r>
                <a:rPr lang="en-US" sz="1600" dirty="0" smtClean="0"/>
                <a:t>event second</a:t>
              </a:r>
              <a:endParaRPr lang="en-US" sz="1600" dirty="0"/>
            </a:p>
          </p:txBody>
        </p:sp>
        <p:cxnSp>
          <p:nvCxnSpPr>
            <p:cNvPr id="17" name="Straight Arrow Connector 16"/>
            <p:cNvCxnSpPr>
              <a:stCxn id="34" idx="3"/>
            </p:cNvCxnSpPr>
            <p:nvPr/>
          </p:nvCxnSpPr>
          <p:spPr>
            <a:xfrm>
              <a:off x="2362200" y="3200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4" name="Group 19"/>
          <p:cNvGrpSpPr/>
          <p:nvPr/>
        </p:nvGrpSpPr>
        <p:grpSpPr>
          <a:xfrm>
            <a:off x="6324600" y="2895600"/>
            <a:ext cx="762000" cy="1219200"/>
            <a:chOff x="3505200" y="2971800"/>
            <a:chExt cx="762000" cy="1219200"/>
          </a:xfrm>
        </p:grpSpPr>
        <p:sp>
          <p:nvSpPr>
            <p:cNvPr id="21" name="Rectangle 20"/>
            <p:cNvSpPr/>
            <p:nvPr/>
          </p:nvSpPr>
          <p:spPr>
            <a:xfrm>
              <a:off x="3505200" y="2971800"/>
              <a:ext cx="7620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535121" y="3412123"/>
              <a:ext cx="695640" cy="338554"/>
            </a:xfrm>
            <a:prstGeom prst="rect">
              <a:avLst/>
            </a:prstGeom>
            <a:noFill/>
          </p:spPr>
          <p:txBody>
            <a:bodyPr wrap="none" rtlCol="0">
              <a:spAutoFit/>
            </a:bodyPr>
            <a:lstStyle/>
            <a:p>
              <a:r>
                <a:rPr lang="en-US" sz="1600" dirty="0" smtClean="0"/>
                <a:t>Driver</a:t>
              </a:r>
              <a:endParaRPr lang="en-US" sz="1600" dirty="0"/>
            </a:p>
          </p:txBody>
        </p:sp>
      </p:grpSp>
      <p:grpSp>
        <p:nvGrpSpPr>
          <p:cNvPr id="5" name="Group 31"/>
          <p:cNvGrpSpPr/>
          <p:nvPr/>
        </p:nvGrpSpPr>
        <p:grpSpPr>
          <a:xfrm>
            <a:off x="5105400" y="2895600"/>
            <a:ext cx="1371600" cy="1100554"/>
            <a:chOff x="5105400" y="2971800"/>
            <a:chExt cx="1371600" cy="1100554"/>
          </a:xfrm>
        </p:grpSpPr>
        <p:grpSp>
          <p:nvGrpSpPr>
            <p:cNvPr id="6" name="Group 24"/>
            <p:cNvGrpSpPr/>
            <p:nvPr/>
          </p:nvGrpSpPr>
          <p:grpSpPr>
            <a:xfrm>
              <a:off x="5105400" y="2971800"/>
              <a:ext cx="1371600" cy="338554"/>
              <a:chOff x="5105400" y="2971800"/>
              <a:chExt cx="1371600" cy="338554"/>
            </a:xfrm>
          </p:grpSpPr>
          <p:cxnSp>
            <p:nvCxnSpPr>
              <p:cNvPr id="11" name="Straight Arrow Connector 10"/>
              <p:cNvCxnSpPr/>
              <p:nvPr/>
            </p:nvCxnSpPr>
            <p:spPr>
              <a:xfrm>
                <a:off x="5105400" y="3276600"/>
                <a:ext cx="1219200"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81600" y="2971800"/>
                <a:ext cx="1295400" cy="338554"/>
              </a:xfrm>
              <a:prstGeom prst="rect">
                <a:avLst/>
              </a:prstGeom>
              <a:noFill/>
            </p:spPr>
            <p:txBody>
              <a:bodyPr wrap="square" rtlCol="0">
                <a:spAutoFit/>
              </a:bodyPr>
              <a:lstStyle/>
              <a:p>
                <a:r>
                  <a:rPr lang="en-US" sz="1600" dirty="0" smtClean="0"/>
                  <a:t>event cruise</a:t>
                </a:r>
                <a:endParaRPr lang="en-US" sz="1600" dirty="0"/>
              </a:p>
            </p:txBody>
          </p:sp>
        </p:grpSp>
        <p:grpSp>
          <p:nvGrpSpPr>
            <p:cNvPr id="7" name="Group 25"/>
            <p:cNvGrpSpPr/>
            <p:nvPr/>
          </p:nvGrpSpPr>
          <p:grpSpPr>
            <a:xfrm>
              <a:off x="5105400" y="3352800"/>
              <a:ext cx="1371600" cy="338554"/>
              <a:chOff x="5105400" y="2971800"/>
              <a:chExt cx="1371600" cy="338554"/>
            </a:xfrm>
          </p:grpSpPr>
          <p:cxnSp>
            <p:nvCxnSpPr>
              <p:cNvPr id="27" name="Straight Arrow Connector 26"/>
              <p:cNvCxnSpPr/>
              <p:nvPr/>
            </p:nvCxnSpPr>
            <p:spPr>
              <a:xfrm>
                <a:off x="5105400" y="3276600"/>
                <a:ext cx="1219200"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181600" y="2971800"/>
                <a:ext cx="1295400" cy="338554"/>
              </a:xfrm>
              <a:prstGeom prst="rect">
                <a:avLst/>
              </a:prstGeom>
              <a:noFill/>
            </p:spPr>
            <p:txBody>
              <a:bodyPr wrap="square" rtlCol="0">
                <a:spAutoFit/>
              </a:bodyPr>
              <a:lstStyle/>
              <a:p>
                <a:r>
                  <a:rPr lang="en-US" sz="1600" dirty="0" smtClean="0"/>
                  <a:t>event inc</a:t>
                </a:r>
                <a:endParaRPr lang="en-US" sz="1600" dirty="0"/>
              </a:p>
            </p:txBody>
          </p:sp>
        </p:grpSp>
        <p:grpSp>
          <p:nvGrpSpPr>
            <p:cNvPr id="8" name="Group 28"/>
            <p:cNvGrpSpPr/>
            <p:nvPr/>
          </p:nvGrpSpPr>
          <p:grpSpPr>
            <a:xfrm>
              <a:off x="5105400" y="3733800"/>
              <a:ext cx="1371600" cy="338554"/>
              <a:chOff x="5105400" y="2971800"/>
              <a:chExt cx="1371600" cy="338554"/>
            </a:xfrm>
          </p:grpSpPr>
          <p:cxnSp>
            <p:nvCxnSpPr>
              <p:cNvPr id="30" name="Straight Arrow Connector 29"/>
              <p:cNvCxnSpPr/>
              <p:nvPr/>
            </p:nvCxnSpPr>
            <p:spPr>
              <a:xfrm>
                <a:off x="5105400" y="3276600"/>
                <a:ext cx="1219200"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81600" y="2971800"/>
                <a:ext cx="1295400" cy="338554"/>
              </a:xfrm>
              <a:prstGeom prst="rect">
                <a:avLst/>
              </a:prstGeom>
              <a:noFill/>
            </p:spPr>
            <p:txBody>
              <a:bodyPr wrap="square" rtlCol="0">
                <a:spAutoFit/>
              </a:bodyPr>
              <a:lstStyle/>
              <a:p>
                <a:r>
                  <a:rPr lang="en-US" sz="1600" dirty="0" smtClean="0"/>
                  <a:t>event </a:t>
                </a:r>
                <a:r>
                  <a:rPr lang="en-US" sz="1600" dirty="0" err="1" smtClean="0"/>
                  <a:t>dec</a:t>
                </a:r>
                <a:endParaRPr lang="en-US" sz="1600" dirty="0"/>
              </a:p>
            </p:txBody>
          </p:sp>
        </p:grpSp>
      </p:grpSp>
      <p:grpSp>
        <p:nvGrpSpPr>
          <p:cNvPr id="13" name="Group 32"/>
          <p:cNvGrpSpPr/>
          <p:nvPr/>
        </p:nvGrpSpPr>
        <p:grpSpPr>
          <a:xfrm>
            <a:off x="1524000" y="2971800"/>
            <a:ext cx="838200" cy="457200"/>
            <a:chOff x="3505200" y="2971800"/>
            <a:chExt cx="762000" cy="1219200"/>
          </a:xfrm>
        </p:grpSpPr>
        <p:sp>
          <p:nvSpPr>
            <p:cNvPr id="34" name="Rectangle 33"/>
            <p:cNvSpPr/>
            <p:nvPr/>
          </p:nvSpPr>
          <p:spPr>
            <a:xfrm>
              <a:off x="3505200" y="2971800"/>
              <a:ext cx="7620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574473" y="3175000"/>
              <a:ext cx="662806" cy="902811"/>
            </a:xfrm>
            <a:prstGeom prst="rect">
              <a:avLst/>
            </a:prstGeom>
            <a:noFill/>
          </p:spPr>
          <p:txBody>
            <a:bodyPr wrap="square" rtlCol="0">
              <a:spAutoFit/>
            </a:bodyPr>
            <a:lstStyle/>
            <a:p>
              <a:r>
                <a:rPr lang="en-US" sz="1600" dirty="0" smtClean="0"/>
                <a:t>Clock</a:t>
              </a:r>
              <a:endParaRPr lang="en-US" sz="1600" dirty="0"/>
            </a:p>
          </p:txBody>
        </p:sp>
      </p:grpSp>
      <p:grpSp>
        <p:nvGrpSpPr>
          <p:cNvPr id="18" name="Group 37"/>
          <p:cNvGrpSpPr/>
          <p:nvPr/>
        </p:nvGrpSpPr>
        <p:grpSpPr>
          <a:xfrm>
            <a:off x="1447800" y="3581400"/>
            <a:ext cx="914400" cy="660975"/>
            <a:chOff x="3505200" y="2971800"/>
            <a:chExt cx="762000" cy="1762600"/>
          </a:xfrm>
        </p:grpSpPr>
        <p:sp>
          <p:nvSpPr>
            <p:cNvPr id="39" name="Rectangle 38"/>
            <p:cNvSpPr/>
            <p:nvPr/>
          </p:nvSpPr>
          <p:spPr>
            <a:xfrm>
              <a:off x="3505200" y="2971800"/>
              <a:ext cx="7620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574473" y="3175000"/>
              <a:ext cx="662806" cy="1559400"/>
            </a:xfrm>
            <a:prstGeom prst="rect">
              <a:avLst/>
            </a:prstGeom>
            <a:noFill/>
          </p:spPr>
          <p:txBody>
            <a:bodyPr wrap="square" rtlCol="0">
              <a:spAutoFit/>
            </a:bodyPr>
            <a:lstStyle/>
            <a:p>
              <a:r>
                <a:rPr lang="en-US" sz="1600" dirty="0" smtClean="0"/>
                <a:t>Sensor</a:t>
              </a:r>
              <a:endParaRPr lang="en-US" sz="1600" dirty="0"/>
            </a:p>
          </p:txBody>
        </p:sp>
      </p:grpSp>
      <p:grpSp>
        <p:nvGrpSpPr>
          <p:cNvPr id="19" name="Group 40"/>
          <p:cNvGrpSpPr/>
          <p:nvPr/>
        </p:nvGrpSpPr>
        <p:grpSpPr>
          <a:xfrm>
            <a:off x="2286000" y="3581400"/>
            <a:ext cx="1219200" cy="338554"/>
            <a:chOff x="2286000" y="2895600"/>
            <a:chExt cx="1219200" cy="338554"/>
          </a:xfrm>
        </p:grpSpPr>
        <p:sp>
          <p:nvSpPr>
            <p:cNvPr id="43" name="TextBox 42"/>
            <p:cNvSpPr txBox="1"/>
            <p:nvPr/>
          </p:nvSpPr>
          <p:spPr>
            <a:xfrm>
              <a:off x="2286000" y="2895600"/>
              <a:ext cx="1210139" cy="338554"/>
            </a:xfrm>
            <a:prstGeom prst="rect">
              <a:avLst/>
            </a:prstGeom>
            <a:noFill/>
          </p:spPr>
          <p:txBody>
            <a:bodyPr wrap="none" rtlCol="0">
              <a:spAutoFit/>
            </a:bodyPr>
            <a:lstStyle/>
            <a:p>
              <a:r>
                <a:rPr lang="en-US" sz="1600" dirty="0" smtClean="0"/>
                <a:t>event rotate</a:t>
              </a:r>
              <a:endParaRPr lang="en-US" sz="1600" dirty="0"/>
            </a:p>
          </p:txBody>
        </p:sp>
        <p:cxnSp>
          <p:nvCxnSpPr>
            <p:cNvPr id="44" name="Straight Arrow Connector 43"/>
            <p:cNvCxnSpPr/>
            <p:nvPr/>
          </p:nvCxnSpPr>
          <p:spPr>
            <a:xfrm>
              <a:off x="2362200" y="3200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20" name="Group 44"/>
          <p:cNvGrpSpPr/>
          <p:nvPr/>
        </p:nvGrpSpPr>
        <p:grpSpPr>
          <a:xfrm>
            <a:off x="3566294" y="4724400"/>
            <a:ext cx="1554212" cy="457200"/>
            <a:chOff x="3505200" y="2971800"/>
            <a:chExt cx="777106" cy="1219200"/>
          </a:xfrm>
        </p:grpSpPr>
        <p:sp>
          <p:nvSpPr>
            <p:cNvPr id="46" name="Rectangle 45"/>
            <p:cNvSpPr/>
            <p:nvPr/>
          </p:nvSpPr>
          <p:spPr>
            <a:xfrm>
              <a:off x="3505200" y="2971800"/>
              <a:ext cx="7620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619500" y="3175000"/>
              <a:ext cx="662806" cy="902811"/>
            </a:xfrm>
            <a:prstGeom prst="rect">
              <a:avLst/>
            </a:prstGeom>
            <a:noFill/>
          </p:spPr>
          <p:txBody>
            <a:bodyPr wrap="square" rtlCol="0">
              <a:spAutoFit/>
            </a:bodyPr>
            <a:lstStyle/>
            <a:p>
              <a:r>
                <a:rPr lang="en-US" sz="1600" dirty="0" smtClean="0"/>
                <a:t>Display</a:t>
              </a:r>
              <a:endParaRPr lang="en-US" sz="1600" dirty="0"/>
            </a:p>
          </p:txBody>
        </p:sp>
      </p:grpSp>
      <p:grpSp>
        <p:nvGrpSpPr>
          <p:cNvPr id="23" name="Group 51"/>
          <p:cNvGrpSpPr/>
          <p:nvPr/>
        </p:nvGrpSpPr>
        <p:grpSpPr>
          <a:xfrm>
            <a:off x="2971800" y="4191000"/>
            <a:ext cx="3693594" cy="533400"/>
            <a:chOff x="2971800" y="4191000"/>
            <a:chExt cx="3693594" cy="533400"/>
          </a:xfrm>
        </p:grpSpPr>
        <p:sp>
          <p:nvSpPr>
            <p:cNvPr id="14" name="TextBox 13"/>
            <p:cNvSpPr txBox="1"/>
            <p:nvPr/>
          </p:nvSpPr>
          <p:spPr>
            <a:xfrm>
              <a:off x="2971800" y="4288423"/>
              <a:ext cx="1003480" cy="338554"/>
            </a:xfrm>
            <a:prstGeom prst="rect">
              <a:avLst/>
            </a:prstGeom>
            <a:noFill/>
          </p:spPr>
          <p:txBody>
            <a:bodyPr wrap="none" rtlCol="0">
              <a:spAutoFit/>
            </a:bodyPr>
            <a:lstStyle/>
            <a:p>
              <a:r>
                <a:rPr lang="en-US" sz="1600" dirty="0" err="1" smtClean="0"/>
                <a:t>nat</a:t>
              </a:r>
              <a:r>
                <a:rPr lang="en-US" sz="1600" dirty="0" smtClean="0"/>
                <a:t> speed</a:t>
              </a:r>
              <a:endParaRPr lang="en-US" sz="1600" dirty="0"/>
            </a:p>
          </p:txBody>
        </p:sp>
        <p:cxnSp>
          <p:nvCxnSpPr>
            <p:cNvPr id="48" name="Straight Arrow Connector 47"/>
            <p:cNvCxnSpPr/>
            <p:nvPr/>
          </p:nvCxnSpPr>
          <p:spPr>
            <a:xfrm>
              <a:off x="4038600" y="4191000"/>
              <a:ext cx="0" cy="533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495800" y="4191000"/>
              <a:ext cx="0" cy="533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572000" y="4288423"/>
              <a:ext cx="2093394" cy="338554"/>
            </a:xfrm>
            <a:prstGeom prst="rect">
              <a:avLst/>
            </a:prstGeom>
            <a:noFill/>
          </p:spPr>
          <p:txBody>
            <a:bodyPr wrap="square" rtlCol="0">
              <a:spAutoFit/>
            </a:bodyPr>
            <a:lstStyle/>
            <a:p>
              <a:r>
                <a:rPr lang="en-US" sz="1600" dirty="0" smtClean="0"/>
                <a:t>event(</a:t>
              </a:r>
              <a:r>
                <a:rPr lang="en-US" sz="1600" dirty="0" err="1" smtClean="0"/>
                <a:t>nat</a:t>
              </a:r>
              <a:r>
                <a:rPr lang="en-US" sz="1600" dirty="0" smtClean="0"/>
                <a:t>) </a:t>
              </a:r>
              <a:r>
                <a:rPr lang="en-US" sz="1600" dirty="0" err="1" smtClean="0"/>
                <a:t>cruiseSpeed</a:t>
              </a:r>
              <a:endParaRPr lang="en-US" sz="1600" dirty="0"/>
            </a:p>
          </p:txBody>
        </p:sp>
      </p:grpSp>
      <p:grpSp>
        <p:nvGrpSpPr>
          <p:cNvPr id="24" name="Group 52"/>
          <p:cNvGrpSpPr/>
          <p:nvPr/>
        </p:nvGrpSpPr>
        <p:grpSpPr>
          <a:xfrm>
            <a:off x="3429000" y="1828800"/>
            <a:ext cx="1828800" cy="457200"/>
            <a:chOff x="3505200" y="2971800"/>
            <a:chExt cx="777106" cy="1219200"/>
          </a:xfrm>
        </p:grpSpPr>
        <p:sp>
          <p:nvSpPr>
            <p:cNvPr id="54" name="Rectangle 53"/>
            <p:cNvSpPr/>
            <p:nvPr/>
          </p:nvSpPr>
          <p:spPr>
            <a:xfrm>
              <a:off x="3505200" y="2971800"/>
              <a:ext cx="7620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3537579" y="3175000"/>
              <a:ext cx="744727" cy="902811"/>
            </a:xfrm>
            <a:prstGeom prst="rect">
              <a:avLst/>
            </a:prstGeom>
            <a:noFill/>
          </p:spPr>
          <p:txBody>
            <a:bodyPr wrap="square" rtlCol="0">
              <a:spAutoFit/>
            </a:bodyPr>
            <a:lstStyle/>
            <a:p>
              <a:r>
                <a:rPr lang="en-US" sz="1600" dirty="0" err="1" smtClean="0"/>
                <a:t>ThrottleController</a:t>
              </a:r>
              <a:endParaRPr lang="en-US" sz="1600" dirty="0"/>
            </a:p>
          </p:txBody>
        </p:sp>
      </p:grpSp>
      <p:grpSp>
        <p:nvGrpSpPr>
          <p:cNvPr id="25" name="Group 60"/>
          <p:cNvGrpSpPr/>
          <p:nvPr/>
        </p:nvGrpSpPr>
        <p:grpSpPr>
          <a:xfrm>
            <a:off x="4333238" y="2286000"/>
            <a:ext cx="2448562" cy="685800"/>
            <a:chOff x="4333238" y="2286000"/>
            <a:chExt cx="2448562" cy="685800"/>
          </a:xfrm>
        </p:grpSpPr>
        <p:cxnSp>
          <p:nvCxnSpPr>
            <p:cNvPr id="10" name="Straight Arrow Connector 9"/>
            <p:cNvCxnSpPr/>
            <p:nvPr/>
          </p:nvCxnSpPr>
          <p:spPr>
            <a:xfrm flipV="1">
              <a:off x="4333238" y="2286000"/>
              <a:ext cx="20325" cy="685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419600" y="2438400"/>
              <a:ext cx="2362200" cy="338554"/>
            </a:xfrm>
            <a:prstGeom prst="rect">
              <a:avLst/>
            </a:prstGeom>
            <a:noFill/>
          </p:spPr>
          <p:txBody>
            <a:bodyPr wrap="square" rtlCol="0">
              <a:spAutoFit/>
            </a:bodyPr>
            <a:lstStyle/>
            <a:p>
              <a:r>
                <a:rPr lang="en-US" sz="1600" dirty="0" smtClean="0"/>
                <a:t>event(real) F</a:t>
              </a:r>
              <a:endParaRPr lang="en-US" sz="1600" dirty="0"/>
            </a:p>
          </p:txBody>
        </p:sp>
      </p:grpSp>
      <p:sp>
        <p:nvSpPr>
          <p:cNvPr id="6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Top-Down Design of a Cruise Controller</a:t>
            </a:r>
            <a:endParaRPr lang="en-US" sz="2800" dirty="0">
              <a:solidFill>
                <a:srgbClr val="C00000"/>
              </a:solidFill>
              <a:latin typeface="Comic Sans MS" pitchFamily="66" charset="0"/>
              <a:cs typeface="Times New Roman" pitchFamily="18" charset="0"/>
            </a:endParaRPr>
          </a:p>
        </p:txBody>
      </p:sp>
      <p:grpSp>
        <p:nvGrpSpPr>
          <p:cNvPr id="49" name="Group 48"/>
          <p:cNvGrpSpPr/>
          <p:nvPr/>
        </p:nvGrpSpPr>
        <p:grpSpPr>
          <a:xfrm>
            <a:off x="0" y="6142038"/>
            <a:ext cx="9144000" cy="715962"/>
            <a:chOff x="0" y="6142038"/>
            <a:chExt cx="9144000" cy="715962"/>
          </a:xfrm>
        </p:grpSpPr>
        <p:pic>
          <p:nvPicPr>
            <p:cNvPr id="5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9" name="Object 2"/>
            <p:cNvGraphicFramePr>
              <a:graphicFrameLocks noChangeAspect="1"/>
            </p:cNvGraphicFramePr>
            <p:nvPr/>
          </p:nvGraphicFramePr>
          <p:xfrm>
            <a:off x="8653463" y="6163469"/>
            <a:ext cx="490537" cy="673100"/>
          </p:xfrm>
          <a:graphic>
            <a:graphicData uri="http://schemas.openxmlformats.org/presentationml/2006/ole">
              <p:oleObj spid="_x0000_s98307"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Decomposing </a:t>
            </a:r>
            <a:r>
              <a:rPr lang="en-US" sz="2800" dirty="0" err="1" smtClean="0">
                <a:solidFill>
                  <a:srgbClr val="C00000"/>
                </a:solidFill>
                <a:latin typeface="Comic Sans MS" pitchFamily="66" charset="0"/>
                <a:cs typeface="Times New Roman" pitchFamily="18" charset="0"/>
              </a:rPr>
              <a:t>CruiseController</a:t>
            </a:r>
            <a:endParaRPr lang="en-US" sz="2800" dirty="0">
              <a:solidFill>
                <a:srgbClr val="C00000"/>
              </a:solidFill>
              <a:latin typeface="Comic Sans MS" pitchFamily="66" charset="0"/>
              <a:cs typeface="Times New Roman" pitchFamily="18" charset="0"/>
            </a:endParaRPr>
          </a:p>
        </p:txBody>
      </p:sp>
      <p:graphicFrame>
        <p:nvGraphicFramePr>
          <p:cNvPr id="9" name="Object 8"/>
          <p:cNvGraphicFramePr>
            <a:graphicFrameLocks noChangeAspect="1"/>
          </p:cNvGraphicFramePr>
          <p:nvPr/>
        </p:nvGraphicFramePr>
        <p:xfrm>
          <a:off x="228600" y="1905000"/>
          <a:ext cx="8698477" cy="3548063"/>
        </p:xfrm>
        <a:graphic>
          <a:graphicData uri="http://schemas.openxmlformats.org/presentationml/2006/ole">
            <p:oleObj spid="_x0000_s99331" name="Acrobat Document" r:id="rId3" imgW="5067154" imgH="2066857" progId="AcroExch.Document.7">
              <p:embed/>
            </p:oleObj>
          </a:graphicData>
        </a:graphic>
      </p:graphicFrame>
      <p:grpSp>
        <p:nvGrpSpPr>
          <p:cNvPr id="8" name="Group 7"/>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99332" name="Acrobat Document" r:id="rId5"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Tracking Speed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3429000"/>
            <a:ext cx="8991600" cy="2362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Inputs: Events rotate and second</a:t>
            </a:r>
          </a:p>
          <a:p>
            <a:pPr marL="457200" indent="-457200">
              <a:spcBef>
                <a:spcPct val="20000"/>
              </a:spcBef>
              <a:buFont typeface="Wingdings" pitchFamily="2" charset="2"/>
              <a:buChar char="q"/>
              <a:defRPr/>
            </a:pPr>
            <a:r>
              <a:rPr lang="en-US" sz="2000" dirty="0" smtClean="0">
                <a:latin typeface="Comic Sans MS" pitchFamily="66" charset="0"/>
              </a:rPr>
              <a:t>Output: current speed</a:t>
            </a:r>
          </a:p>
          <a:p>
            <a:pPr marL="457200" indent="-457200">
              <a:spcBef>
                <a:spcPct val="20000"/>
              </a:spcBef>
              <a:buFont typeface="Wingdings" pitchFamily="2" charset="2"/>
              <a:buChar char="q"/>
              <a:defRPr/>
            </a:pPr>
            <a:r>
              <a:rPr lang="en-US" sz="2000" dirty="0" smtClean="0">
                <a:latin typeface="Comic Sans MS" pitchFamily="66" charset="0"/>
              </a:rPr>
              <a:t>Computes  the number of rotate events per second (see notes)</a:t>
            </a:r>
          </a:p>
        </p:txBody>
      </p:sp>
      <p:grpSp>
        <p:nvGrpSpPr>
          <p:cNvPr id="3" name="Group 7"/>
          <p:cNvGrpSpPr/>
          <p:nvPr/>
        </p:nvGrpSpPr>
        <p:grpSpPr>
          <a:xfrm>
            <a:off x="1828800" y="1524000"/>
            <a:ext cx="4280080" cy="1252954"/>
            <a:chOff x="-228600" y="3810000"/>
            <a:chExt cx="4280080" cy="1252954"/>
          </a:xfrm>
        </p:grpSpPr>
        <p:sp>
          <p:nvSpPr>
            <p:cNvPr id="9" name="Rectangle 8"/>
            <p:cNvSpPr/>
            <p:nvPr/>
          </p:nvSpPr>
          <p:spPr>
            <a:xfrm>
              <a:off x="1371600" y="4191000"/>
              <a:ext cx="1600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971800" y="44958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9600" y="44196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4038600"/>
              <a:ext cx="1210139" cy="338554"/>
            </a:xfrm>
            <a:prstGeom prst="rect">
              <a:avLst/>
            </a:prstGeom>
            <a:noFill/>
          </p:spPr>
          <p:txBody>
            <a:bodyPr wrap="none" rtlCol="0">
              <a:spAutoFit/>
            </a:bodyPr>
            <a:lstStyle/>
            <a:p>
              <a:r>
                <a:rPr lang="en-US" sz="1600" dirty="0" smtClean="0"/>
                <a:t>event rotate</a:t>
              </a:r>
              <a:endParaRPr lang="en-US" sz="1600" dirty="0"/>
            </a:p>
          </p:txBody>
        </p:sp>
        <p:sp>
          <p:nvSpPr>
            <p:cNvPr id="14" name="TextBox 13"/>
            <p:cNvSpPr txBox="1"/>
            <p:nvPr/>
          </p:nvSpPr>
          <p:spPr>
            <a:xfrm>
              <a:off x="3048000" y="4114800"/>
              <a:ext cx="1003480" cy="338554"/>
            </a:xfrm>
            <a:prstGeom prst="rect">
              <a:avLst/>
            </a:prstGeom>
            <a:noFill/>
          </p:spPr>
          <p:txBody>
            <a:bodyPr wrap="none" rtlCol="0">
              <a:spAutoFit/>
            </a:bodyPr>
            <a:lstStyle/>
            <a:p>
              <a:r>
                <a:rPr lang="en-US" sz="1600" dirty="0" err="1" smtClean="0"/>
                <a:t>nat</a:t>
              </a:r>
              <a:r>
                <a:rPr lang="en-US" sz="1600" dirty="0" smtClean="0"/>
                <a:t> speed</a:t>
              </a:r>
              <a:endParaRPr lang="en-US" sz="1600" dirty="0"/>
            </a:p>
          </p:txBody>
        </p:sp>
        <p:sp>
          <p:nvSpPr>
            <p:cNvPr id="15" name="TextBox 14"/>
            <p:cNvSpPr txBox="1"/>
            <p:nvPr/>
          </p:nvSpPr>
          <p:spPr>
            <a:xfrm>
              <a:off x="1371600" y="3810000"/>
              <a:ext cx="1433919" cy="338554"/>
            </a:xfrm>
            <a:prstGeom prst="rect">
              <a:avLst/>
            </a:prstGeom>
            <a:noFill/>
          </p:spPr>
          <p:txBody>
            <a:bodyPr wrap="none" rtlCol="0">
              <a:spAutoFit/>
            </a:bodyPr>
            <a:lstStyle/>
            <a:p>
              <a:r>
                <a:rPr lang="en-US" sz="1600" dirty="0" err="1" smtClean="0"/>
                <a:t>MeasureSpeed</a:t>
              </a:r>
              <a:endParaRPr lang="en-US" sz="1600" dirty="0"/>
            </a:p>
          </p:txBody>
        </p:sp>
        <p:sp>
          <p:nvSpPr>
            <p:cNvPr id="16" name="TextBox 15"/>
            <p:cNvSpPr txBox="1"/>
            <p:nvPr/>
          </p:nvSpPr>
          <p:spPr>
            <a:xfrm>
              <a:off x="-228600" y="4724400"/>
              <a:ext cx="1292085" cy="338554"/>
            </a:xfrm>
            <a:prstGeom prst="rect">
              <a:avLst/>
            </a:prstGeom>
            <a:noFill/>
          </p:spPr>
          <p:txBody>
            <a:bodyPr wrap="none" rtlCol="0">
              <a:spAutoFit/>
            </a:bodyPr>
            <a:lstStyle/>
            <a:p>
              <a:r>
                <a:rPr lang="en-US" sz="1600" dirty="0" smtClean="0"/>
                <a:t>event second</a:t>
              </a:r>
              <a:endParaRPr lang="en-US" sz="1600" dirty="0"/>
            </a:p>
          </p:txBody>
        </p:sp>
        <p:cxnSp>
          <p:nvCxnSpPr>
            <p:cNvPr id="17" name="Straight Arrow Connector 16"/>
            <p:cNvCxnSpPr/>
            <p:nvPr/>
          </p:nvCxnSpPr>
          <p:spPr>
            <a:xfrm>
              <a:off x="609600" y="46482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p:oleObj spid="_x0000_s100355"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Tracking Cruise Settings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2971800"/>
            <a:ext cx="8991600" cy="29718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Inputs from the driver: Commands to turn the cruise-control on/off and to increment/decrement desired cruising speed from driver </a:t>
            </a:r>
          </a:p>
          <a:p>
            <a:pPr marL="457200" indent="-457200">
              <a:spcBef>
                <a:spcPct val="20000"/>
              </a:spcBef>
              <a:buFont typeface="Wingdings" pitchFamily="2" charset="2"/>
              <a:buChar char="q"/>
              <a:defRPr/>
            </a:pPr>
            <a:r>
              <a:rPr lang="en-US" sz="2000" dirty="0" smtClean="0">
                <a:latin typeface="Comic Sans MS" pitchFamily="66" charset="0"/>
              </a:rPr>
              <a:t>Input: Current speed </a:t>
            </a:r>
          </a:p>
          <a:p>
            <a:pPr marL="457200" indent="-457200">
              <a:spcBef>
                <a:spcPct val="20000"/>
              </a:spcBef>
              <a:buFont typeface="Wingdings" pitchFamily="2" charset="2"/>
              <a:buChar char="q"/>
              <a:defRPr/>
            </a:pPr>
            <a:r>
              <a:rPr lang="en-US" sz="2000" dirty="0" smtClean="0">
                <a:latin typeface="Comic Sans MS" pitchFamily="66" charset="0"/>
              </a:rPr>
              <a:t>Output: Desired cruising speed</a:t>
            </a:r>
          </a:p>
          <a:p>
            <a:pPr marL="457200" indent="-457200">
              <a:spcBef>
                <a:spcPct val="20000"/>
              </a:spcBef>
              <a:buFont typeface="Wingdings" pitchFamily="2" charset="2"/>
              <a:buChar char="q"/>
              <a:defRPr/>
            </a:pPr>
            <a:r>
              <a:rPr lang="en-US" sz="2000" dirty="0" smtClean="0">
                <a:latin typeface="Comic Sans MS" pitchFamily="66" charset="0"/>
              </a:rPr>
              <a:t>What assumptions can we make about simultaneity of events? </a:t>
            </a:r>
          </a:p>
          <a:p>
            <a:pPr marL="457200" indent="-457200">
              <a:spcBef>
                <a:spcPct val="20000"/>
              </a:spcBef>
              <a:buFont typeface="Wingdings" pitchFamily="2" charset="2"/>
              <a:buChar char="q"/>
              <a:defRPr/>
            </a:pPr>
            <a:r>
              <a:rPr lang="en-US" sz="2000" dirty="0" smtClean="0">
                <a:latin typeface="Comic Sans MS" pitchFamily="66" charset="0"/>
              </a:rPr>
              <a:t>Should we include safety checks to keep desired speed within bounds?</a:t>
            </a:r>
          </a:p>
        </p:txBody>
      </p:sp>
      <p:sp>
        <p:nvSpPr>
          <p:cNvPr id="9" name="Rectangle 8"/>
          <p:cNvSpPr/>
          <p:nvPr/>
        </p:nvSpPr>
        <p:spPr>
          <a:xfrm>
            <a:off x="3429000" y="1524000"/>
            <a:ext cx="1600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0292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6"/>
          <p:cNvGrpSpPr/>
          <p:nvPr/>
        </p:nvGrpSpPr>
        <p:grpSpPr>
          <a:xfrm>
            <a:off x="1447800" y="1600200"/>
            <a:ext cx="1981200" cy="338554"/>
            <a:chOff x="1447800" y="1981200"/>
            <a:chExt cx="1981200" cy="338554"/>
          </a:xfrm>
        </p:grpSpPr>
        <p:cxnSp>
          <p:nvCxnSpPr>
            <p:cNvPr id="11" name="Straight Arrow Connector 10"/>
            <p:cNvCxnSpPr/>
            <p:nvPr/>
          </p:nvCxnSpPr>
          <p:spPr>
            <a:xfrm>
              <a:off x="2667000" y="2150477"/>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47800" y="1981200"/>
              <a:ext cx="1196033" cy="338554"/>
            </a:xfrm>
            <a:prstGeom prst="rect">
              <a:avLst/>
            </a:prstGeom>
            <a:noFill/>
          </p:spPr>
          <p:txBody>
            <a:bodyPr wrap="none" rtlCol="0">
              <a:spAutoFit/>
            </a:bodyPr>
            <a:lstStyle/>
            <a:p>
              <a:r>
                <a:rPr lang="en-US" sz="1600" dirty="0" smtClean="0"/>
                <a:t>event cruise</a:t>
              </a:r>
              <a:endParaRPr lang="en-US" sz="1600" dirty="0"/>
            </a:p>
          </p:txBody>
        </p:sp>
      </p:grpSp>
      <p:sp>
        <p:nvSpPr>
          <p:cNvPr id="13" name="TextBox 12"/>
          <p:cNvSpPr txBox="1"/>
          <p:nvPr/>
        </p:nvSpPr>
        <p:spPr>
          <a:xfrm>
            <a:off x="5181600" y="1905000"/>
            <a:ext cx="2107821" cy="338554"/>
          </a:xfrm>
          <a:prstGeom prst="rect">
            <a:avLst/>
          </a:prstGeom>
          <a:noFill/>
        </p:spPr>
        <p:txBody>
          <a:bodyPr wrap="none" rtlCol="0">
            <a:spAutoFit/>
          </a:bodyPr>
          <a:lstStyle/>
          <a:p>
            <a:r>
              <a:rPr lang="en-US" sz="1600" dirty="0" smtClean="0"/>
              <a:t>event(</a:t>
            </a:r>
            <a:r>
              <a:rPr lang="en-US" sz="1600" dirty="0" err="1" smtClean="0"/>
              <a:t>nat</a:t>
            </a:r>
            <a:r>
              <a:rPr lang="en-US" sz="1600" dirty="0" smtClean="0"/>
              <a:t>) </a:t>
            </a:r>
            <a:r>
              <a:rPr lang="en-US" sz="1600" dirty="0" err="1" smtClean="0"/>
              <a:t>cruiseSpeed</a:t>
            </a:r>
            <a:endParaRPr lang="en-US" sz="1600" dirty="0"/>
          </a:p>
        </p:txBody>
      </p:sp>
      <p:sp>
        <p:nvSpPr>
          <p:cNvPr id="14" name="TextBox 13"/>
          <p:cNvSpPr txBox="1"/>
          <p:nvPr/>
        </p:nvSpPr>
        <p:spPr>
          <a:xfrm>
            <a:off x="3429000" y="1143000"/>
            <a:ext cx="964238" cy="338554"/>
          </a:xfrm>
          <a:prstGeom prst="rect">
            <a:avLst/>
          </a:prstGeom>
          <a:noFill/>
        </p:spPr>
        <p:txBody>
          <a:bodyPr wrap="none" rtlCol="0">
            <a:spAutoFit/>
          </a:bodyPr>
          <a:lstStyle/>
          <a:p>
            <a:r>
              <a:rPr lang="en-US" sz="1600" dirty="0" err="1" smtClean="0"/>
              <a:t>SetSpeed</a:t>
            </a:r>
            <a:endParaRPr lang="en-US" sz="1600" dirty="0"/>
          </a:p>
        </p:txBody>
      </p:sp>
      <p:grpSp>
        <p:nvGrpSpPr>
          <p:cNvPr id="4" name="Group 17"/>
          <p:cNvGrpSpPr/>
          <p:nvPr/>
        </p:nvGrpSpPr>
        <p:grpSpPr>
          <a:xfrm>
            <a:off x="1447800" y="1981200"/>
            <a:ext cx="1981200" cy="338554"/>
            <a:chOff x="1447800" y="1981200"/>
            <a:chExt cx="1981200" cy="338554"/>
          </a:xfrm>
        </p:grpSpPr>
        <p:cxnSp>
          <p:nvCxnSpPr>
            <p:cNvPr id="19" name="Straight Arrow Connector 18"/>
            <p:cNvCxnSpPr/>
            <p:nvPr/>
          </p:nvCxnSpPr>
          <p:spPr>
            <a:xfrm>
              <a:off x="2667000" y="2150477"/>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47800" y="1981200"/>
              <a:ext cx="1003480" cy="338554"/>
            </a:xfrm>
            <a:prstGeom prst="rect">
              <a:avLst/>
            </a:prstGeom>
            <a:noFill/>
          </p:spPr>
          <p:txBody>
            <a:bodyPr wrap="none" rtlCol="0">
              <a:spAutoFit/>
            </a:bodyPr>
            <a:lstStyle/>
            <a:p>
              <a:r>
                <a:rPr lang="en-US" sz="1600" dirty="0" err="1" smtClean="0"/>
                <a:t>nat</a:t>
              </a:r>
              <a:r>
                <a:rPr lang="en-US" sz="1600" dirty="0" smtClean="0"/>
                <a:t> speed</a:t>
              </a:r>
              <a:endParaRPr lang="en-US" sz="1600" dirty="0"/>
            </a:p>
          </p:txBody>
        </p:sp>
      </p:grpSp>
      <p:grpSp>
        <p:nvGrpSpPr>
          <p:cNvPr id="5" name="Group 20"/>
          <p:cNvGrpSpPr/>
          <p:nvPr/>
        </p:nvGrpSpPr>
        <p:grpSpPr>
          <a:xfrm>
            <a:off x="1447800" y="2286000"/>
            <a:ext cx="1981200" cy="338554"/>
            <a:chOff x="1447800" y="1981200"/>
            <a:chExt cx="1981200" cy="338554"/>
          </a:xfrm>
        </p:grpSpPr>
        <p:cxnSp>
          <p:nvCxnSpPr>
            <p:cNvPr id="22" name="Straight Arrow Connector 21"/>
            <p:cNvCxnSpPr/>
            <p:nvPr/>
          </p:nvCxnSpPr>
          <p:spPr>
            <a:xfrm>
              <a:off x="2667000" y="2150477"/>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447800" y="1981200"/>
              <a:ext cx="941155" cy="338554"/>
            </a:xfrm>
            <a:prstGeom prst="rect">
              <a:avLst/>
            </a:prstGeom>
            <a:noFill/>
          </p:spPr>
          <p:txBody>
            <a:bodyPr wrap="none" rtlCol="0">
              <a:spAutoFit/>
            </a:bodyPr>
            <a:lstStyle/>
            <a:p>
              <a:r>
                <a:rPr lang="en-US" sz="1600" dirty="0" smtClean="0"/>
                <a:t>event inc</a:t>
              </a:r>
              <a:endParaRPr lang="en-US" sz="1600" dirty="0"/>
            </a:p>
          </p:txBody>
        </p:sp>
      </p:grpSp>
      <p:grpSp>
        <p:nvGrpSpPr>
          <p:cNvPr id="6" name="Group 23"/>
          <p:cNvGrpSpPr/>
          <p:nvPr/>
        </p:nvGrpSpPr>
        <p:grpSpPr>
          <a:xfrm>
            <a:off x="1447800" y="2590800"/>
            <a:ext cx="1981200" cy="338554"/>
            <a:chOff x="1447800" y="1981200"/>
            <a:chExt cx="1981200" cy="338554"/>
          </a:xfrm>
        </p:grpSpPr>
        <p:cxnSp>
          <p:nvCxnSpPr>
            <p:cNvPr id="25" name="Straight Arrow Connector 24"/>
            <p:cNvCxnSpPr/>
            <p:nvPr/>
          </p:nvCxnSpPr>
          <p:spPr>
            <a:xfrm>
              <a:off x="2667000" y="2150477"/>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47800" y="1981200"/>
              <a:ext cx="997261" cy="338554"/>
            </a:xfrm>
            <a:prstGeom prst="rect">
              <a:avLst/>
            </a:prstGeom>
            <a:noFill/>
          </p:spPr>
          <p:txBody>
            <a:bodyPr wrap="none" rtlCol="0">
              <a:spAutoFit/>
            </a:bodyPr>
            <a:lstStyle/>
            <a:p>
              <a:r>
                <a:rPr lang="en-US" sz="1600" dirty="0" smtClean="0"/>
                <a:t>event </a:t>
              </a:r>
              <a:r>
                <a:rPr lang="en-US" sz="1600" dirty="0" err="1" smtClean="0"/>
                <a:t>dec</a:t>
              </a:r>
              <a:endParaRPr lang="en-US" sz="1600" dirty="0"/>
            </a:p>
          </p:txBody>
        </p:sp>
      </p:grpSp>
      <p:grpSp>
        <p:nvGrpSpPr>
          <p:cNvPr id="24" name="Group 23"/>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2" name="Object 2"/>
            <p:cNvGraphicFramePr>
              <a:graphicFrameLocks noChangeAspect="1"/>
            </p:cNvGraphicFramePr>
            <p:nvPr/>
          </p:nvGraphicFramePr>
          <p:xfrm>
            <a:off x="8653463" y="6163469"/>
            <a:ext cx="490537" cy="673100"/>
          </p:xfrm>
          <a:graphic>
            <a:graphicData uri="http://schemas.openxmlformats.org/presentationml/2006/ole">
              <p:oleObj spid="_x0000_s101379"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Controlling Speed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3276600"/>
            <a:ext cx="8991600" cy="2362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Inputs: Actual speed and desired speed</a:t>
            </a:r>
          </a:p>
          <a:p>
            <a:pPr marL="457200" indent="-457200">
              <a:spcBef>
                <a:spcPct val="20000"/>
              </a:spcBef>
              <a:buFont typeface="Wingdings" pitchFamily="2" charset="2"/>
              <a:buChar char="q"/>
              <a:defRPr/>
            </a:pPr>
            <a:r>
              <a:rPr lang="en-US" sz="2000" dirty="0" smtClean="0">
                <a:latin typeface="Comic Sans MS" pitchFamily="66" charset="0"/>
              </a:rPr>
              <a:t>Output: Pressure on the throttle</a:t>
            </a:r>
          </a:p>
          <a:p>
            <a:pPr marL="457200" indent="-457200">
              <a:spcBef>
                <a:spcPct val="20000"/>
              </a:spcBef>
              <a:buFont typeface="Wingdings" pitchFamily="2" charset="2"/>
              <a:buChar char="q"/>
              <a:defRPr/>
            </a:pPr>
            <a:r>
              <a:rPr lang="en-US" sz="2000" dirty="0" smtClean="0">
                <a:latin typeface="Comic Sans MS" pitchFamily="66" charset="0"/>
              </a:rPr>
              <a:t>Goal: Make actual speed equal to the desired speed (while maintaining key physical properties such as stability)</a:t>
            </a:r>
          </a:p>
          <a:p>
            <a:pPr marL="457200" indent="-457200">
              <a:spcBef>
                <a:spcPct val="20000"/>
              </a:spcBef>
              <a:buFont typeface="Wingdings" pitchFamily="2" charset="2"/>
              <a:buChar char="q"/>
              <a:defRPr/>
            </a:pPr>
            <a:r>
              <a:rPr lang="en-US" sz="2000" dirty="0" smtClean="0">
                <a:latin typeface="Comic Sans MS" pitchFamily="66" charset="0"/>
              </a:rPr>
              <a:t>Design relies on theory of dynamical systems (Chapter 6)</a:t>
            </a:r>
          </a:p>
        </p:txBody>
      </p:sp>
      <p:grpSp>
        <p:nvGrpSpPr>
          <p:cNvPr id="3" name="Group 7"/>
          <p:cNvGrpSpPr/>
          <p:nvPr/>
        </p:nvGrpSpPr>
        <p:grpSpPr>
          <a:xfrm>
            <a:off x="1219200" y="1524000"/>
            <a:ext cx="5122821" cy="1252954"/>
            <a:chOff x="-838200" y="3810000"/>
            <a:chExt cx="5122821" cy="1252954"/>
          </a:xfrm>
        </p:grpSpPr>
        <p:sp>
          <p:nvSpPr>
            <p:cNvPr id="9" name="Rectangle 8"/>
            <p:cNvSpPr/>
            <p:nvPr/>
          </p:nvSpPr>
          <p:spPr>
            <a:xfrm>
              <a:off x="1371600" y="4191000"/>
              <a:ext cx="1600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971800" y="44958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9600" y="44196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4038600"/>
              <a:ext cx="1003480" cy="338554"/>
            </a:xfrm>
            <a:prstGeom prst="rect">
              <a:avLst/>
            </a:prstGeom>
            <a:noFill/>
          </p:spPr>
          <p:txBody>
            <a:bodyPr wrap="none" rtlCol="0">
              <a:spAutoFit/>
            </a:bodyPr>
            <a:lstStyle/>
            <a:p>
              <a:r>
                <a:rPr lang="en-US" sz="1600" dirty="0" err="1" smtClean="0"/>
                <a:t>nat</a:t>
              </a:r>
              <a:r>
                <a:rPr lang="en-US" sz="1600" dirty="0" smtClean="0"/>
                <a:t> speed</a:t>
              </a:r>
              <a:endParaRPr lang="en-US" sz="1600" dirty="0"/>
            </a:p>
          </p:txBody>
        </p:sp>
        <p:sp>
          <p:nvSpPr>
            <p:cNvPr id="14" name="TextBox 13"/>
            <p:cNvSpPr txBox="1"/>
            <p:nvPr/>
          </p:nvSpPr>
          <p:spPr>
            <a:xfrm>
              <a:off x="3048000" y="4114800"/>
              <a:ext cx="1236621" cy="338554"/>
            </a:xfrm>
            <a:prstGeom prst="rect">
              <a:avLst/>
            </a:prstGeom>
            <a:noFill/>
          </p:spPr>
          <p:txBody>
            <a:bodyPr wrap="none" rtlCol="0">
              <a:spAutoFit/>
            </a:bodyPr>
            <a:lstStyle/>
            <a:p>
              <a:r>
                <a:rPr lang="en-US" sz="1600" dirty="0" smtClean="0"/>
                <a:t>event(real) F</a:t>
              </a:r>
              <a:endParaRPr lang="en-US" sz="1600" dirty="0"/>
            </a:p>
          </p:txBody>
        </p:sp>
        <p:sp>
          <p:nvSpPr>
            <p:cNvPr id="15" name="TextBox 14"/>
            <p:cNvSpPr txBox="1"/>
            <p:nvPr/>
          </p:nvSpPr>
          <p:spPr>
            <a:xfrm>
              <a:off x="1371600" y="3810000"/>
              <a:ext cx="1315938" cy="338554"/>
            </a:xfrm>
            <a:prstGeom prst="rect">
              <a:avLst/>
            </a:prstGeom>
            <a:noFill/>
          </p:spPr>
          <p:txBody>
            <a:bodyPr wrap="none" rtlCol="0">
              <a:spAutoFit/>
            </a:bodyPr>
            <a:lstStyle/>
            <a:p>
              <a:r>
                <a:rPr lang="en-US" sz="1600" dirty="0" err="1" smtClean="0"/>
                <a:t>ControlSpeed</a:t>
              </a:r>
              <a:endParaRPr lang="en-US" sz="1600" dirty="0"/>
            </a:p>
          </p:txBody>
        </p:sp>
        <p:sp>
          <p:nvSpPr>
            <p:cNvPr id="16" name="TextBox 15"/>
            <p:cNvSpPr txBox="1"/>
            <p:nvPr/>
          </p:nvSpPr>
          <p:spPr>
            <a:xfrm>
              <a:off x="-838200" y="4724400"/>
              <a:ext cx="2107821" cy="338554"/>
            </a:xfrm>
            <a:prstGeom prst="rect">
              <a:avLst/>
            </a:prstGeom>
            <a:noFill/>
          </p:spPr>
          <p:txBody>
            <a:bodyPr wrap="none" rtlCol="0">
              <a:spAutoFit/>
            </a:bodyPr>
            <a:lstStyle/>
            <a:p>
              <a:r>
                <a:rPr lang="en-US" sz="1600" dirty="0" smtClean="0"/>
                <a:t>event(</a:t>
              </a:r>
              <a:r>
                <a:rPr lang="en-US" sz="1600" dirty="0" err="1" smtClean="0"/>
                <a:t>nat</a:t>
              </a:r>
              <a:r>
                <a:rPr lang="en-US" sz="1600" dirty="0" smtClean="0"/>
                <a:t>) </a:t>
              </a:r>
              <a:r>
                <a:rPr lang="en-US" sz="1600" dirty="0" err="1" smtClean="0"/>
                <a:t>cruiseSpeed</a:t>
              </a:r>
              <a:endParaRPr lang="en-US" sz="1600" dirty="0"/>
            </a:p>
          </p:txBody>
        </p:sp>
        <p:cxnSp>
          <p:nvCxnSpPr>
            <p:cNvPr id="17" name="Straight Arrow Connector 16"/>
            <p:cNvCxnSpPr/>
            <p:nvPr/>
          </p:nvCxnSpPr>
          <p:spPr>
            <a:xfrm>
              <a:off x="609600" y="46482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p:oleObj spid="_x0000_s102403" name="Acrobat Document" r:id="rId4" imgW="4790808" imgH="6162472" progId="AcroExch.Document.7">
                <p:embed/>
              </p:oleObj>
            </a:graphicData>
          </a:graphic>
        </p:graphicFrame>
      </p:grpSp>
    </p:spTree>
    <p:extLst>
      <p:ext uri="{BB962C8B-B14F-4D97-AF65-F5344CB8AC3E}">
        <p14:creationId xmlns:p14="http://schemas.microsoft.com/office/powerpoint/2010/main" xmlns="" val="410670192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Synchronous Networks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3429000"/>
            <a:ext cx="8991600" cy="2362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Time divided into slots, with all nodes synchronized</a:t>
            </a:r>
          </a:p>
          <a:p>
            <a:pPr marL="457200" indent="-457200">
              <a:spcBef>
                <a:spcPct val="20000"/>
              </a:spcBef>
              <a:buFont typeface="Wingdings" pitchFamily="2" charset="2"/>
              <a:buChar char="q"/>
              <a:defRPr/>
            </a:pPr>
            <a:r>
              <a:rPr lang="en-US" sz="2000" dirty="0" smtClean="0">
                <a:latin typeface="Comic Sans MS" pitchFamily="66" charset="0"/>
              </a:rPr>
              <a:t>In one round, each node can get a message from each neighbor</a:t>
            </a:r>
          </a:p>
          <a:p>
            <a:pPr marL="457200" indent="-457200">
              <a:spcBef>
                <a:spcPct val="20000"/>
              </a:spcBef>
              <a:buFont typeface="Wingdings" pitchFamily="2" charset="2"/>
              <a:buChar char="q"/>
              <a:defRPr/>
            </a:pPr>
            <a:r>
              <a:rPr lang="en-US" sz="2000" dirty="0" smtClean="0">
                <a:latin typeface="Comic Sans MS" pitchFamily="66" charset="0"/>
              </a:rPr>
              <a:t>Design abstraction for simplicity</a:t>
            </a:r>
          </a:p>
          <a:p>
            <a:pPr marL="457200" indent="-457200">
              <a:spcBef>
                <a:spcPct val="20000"/>
              </a:spcBef>
              <a:buFont typeface="Wingdings" pitchFamily="2" charset="2"/>
              <a:buChar char="q"/>
              <a:defRPr/>
            </a:pPr>
            <a:r>
              <a:rPr lang="en-US" sz="2000" dirty="0" smtClean="0">
                <a:latin typeface="Comic Sans MS" pitchFamily="66" charset="0"/>
              </a:rPr>
              <a:t>Some implementation platforms directly support such a “time-triggered” network: </a:t>
            </a:r>
            <a:r>
              <a:rPr lang="en-US" sz="2000" dirty="0" err="1" smtClean="0">
                <a:latin typeface="Comic Sans MS" pitchFamily="66" charset="0"/>
              </a:rPr>
              <a:t>WirelessHART</a:t>
            </a:r>
            <a:r>
              <a:rPr lang="en-US" sz="2000" dirty="0" smtClean="0">
                <a:latin typeface="Comic Sans MS" pitchFamily="66" charset="0"/>
              </a:rPr>
              <a:t> (control), CAN (automotive)</a:t>
            </a:r>
          </a:p>
        </p:txBody>
      </p:sp>
      <p:cxnSp>
        <p:nvCxnSpPr>
          <p:cNvPr id="11" name="Straight Arrow Connector 10"/>
          <p:cNvCxnSpPr>
            <a:endCxn id="20" idx="2"/>
          </p:cNvCxnSpPr>
          <p:nvPr/>
        </p:nvCxnSpPr>
        <p:spPr>
          <a:xfrm>
            <a:off x="3547281" y="2802395"/>
            <a:ext cx="1277846" cy="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3" idx="0"/>
          </p:cNvCxnSpPr>
          <p:nvPr/>
        </p:nvCxnSpPr>
        <p:spPr>
          <a:xfrm>
            <a:off x="3242555"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975855" y="2582234"/>
            <a:ext cx="533400" cy="440323"/>
            <a:chOff x="6858000" y="1998077"/>
            <a:chExt cx="533400" cy="440323"/>
          </a:xfrm>
        </p:grpSpPr>
        <p:sp>
          <p:nvSpPr>
            <p:cNvPr id="16" name="TextBox 15"/>
            <p:cNvSpPr txBox="1"/>
            <p:nvPr/>
          </p:nvSpPr>
          <p:spPr>
            <a:xfrm>
              <a:off x="6973857" y="2033572"/>
              <a:ext cx="301686" cy="369332"/>
            </a:xfrm>
            <a:prstGeom prst="rect">
              <a:avLst/>
            </a:prstGeom>
            <a:noFill/>
          </p:spPr>
          <p:txBody>
            <a:bodyPr wrap="none" rtlCol="0">
              <a:spAutoFit/>
            </a:bodyPr>
            <a:lstStyle/>
            <a:p>
              <a:r>
                <a:rPr lang="en-US" dirty="0"/>
                <a:t>1</a:t>
              </a:r>
            </a:p>
          </p:txBody>
        </p:sp>
        <p:sp>
          <p:nvSpPr>
            <p:cNvPr id="3" name="Oval 2"/>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17"/>
          <p:cNvGrpSpPr/>
          <p:nvPr/>
        </p:nvGrpSpPr>
        <p:grpSpPr>
          <a:xfrm>
            <a:off x="4825127" y="2582234"/>
            <a:ext cx="533400" cy="440323"/>
            <a:chOff x="6858000" y="1998077"/>
            <a:chExt cx="533400" cy="440323"/>
          </a:xfrm>
        </p:grpSpPr>
        <p:sp>
          <p:nvSpPr>
            <p:cNvPr id="19" name="TextBox 18"/>
            <p:cNvSpPr txBox="1"/>
            <p:nvPr/>
          </p:nvSpPr>
          <p:spPr>
            <a:xfrm>
              <a:off x="6973857" y="2033572"/>
              <a:ext cx="301686" cy="369332"/>
            </a:xfrm>
            <a:prstGeom prst="rect">
              <a:avLst/>
            </a:prstGeom>
            <a:noFill/>
          </p:spPr>
          <p:txBody>
            <a:bodyPr wrap="none" rtlCol="0">
              <a:spAutoFit/>
            </a:bodyPr>
            <a:lstStyle/>
            <a:p>
              <a:r>
                <a:rPr lang="en-US" dirty="0"/>
                <a:t>8</a:t>
              </a:r>
            </a:p>
          </p:txBody>
        </p:sp>
        <p:sp>
          <p:nvSpPr>
            <p:cNvPr id="20" name="Oval 19"/>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0"/>
          <p:cNvGrpSpPr/>
          <p:nvPr/>
        </p:nvGrpSpPr>
        <p:grpSpPr>
          <a:xfrm>
            <a:off x="2975855" y="1298931"/>
            <a:ext cx="533400" cy="440323"/>
            <a:chOff x="6858000" y="1998077"/>
            <a:chExt cx="533400" cy="440323"/>
          </a:xfrm>
        </p:grpSpPr>
        <p:sp>
          <p:nvSpPr>
            <p:cNvPr id="22" name="TextBox 21"/>
            <p:cNvSpPr txBox="1"/>
            <p:nvPr/>
          </p:nvSpPr>
          <p:spPr>
            <a:xfrm>
              <a:off x="6973857" y="2033572"/>
              <a:ext cx="301686" cy="369332"/>
            </a:xfrm>
            <a:prstGeom prst="rect">
              <a:avLst/>
            </a:prstGeom>
            <a:noFill/>
          </p:spPr>
          <p:txBody>
            <a:bodyPr wrap="none" rtlCol="0">
              <a:spAutoFit/>
            </a:bodyPr>
            <a:lstStyle/>
            <a:p>
              <a:r>
                <a:rPr lang="en-US" dirty="0" smtClean="0"/>
                <a:t>5</a:t>
              </a:r>
              <a:endParaRPr lang="en-US" dirty="0"/>
            </a:p>
          </p:txBody>
        </p:sp>
        <p:sp>
          <p:nvSpPr>
            <p:cNvPr id="23" name="Oval 22"/>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24"/>
          <p:cNvGrpSpPr/>
          <p:nvPr/>
        </p:nvGrpSpPr>
        <p:grpSpPr>
          <a:xfrm>
            <a:off x="4825127" y="1298931"/>
            <a:ext cx="533400" cy="440323"/>
            <a:chOff x="6858000" y="1998077"/>
            <a:chExt cx="533400" cy="440323"/>
          </a:xfrm>
        </p:grpSpPr>
        <p:sp>
          <p:nvSpPr>
            <p:cNvPr id="26" name="TextBox 25"/>
            <p:cNvSpPr txBox="1"/>
            <p:nvPr/>
          </p:nvSpPr>
          <p:spPr>
            <a:xfrm>
              <a:off x="6973857" y="2033572"/>
              <a:ext cx="301686" cy="369332"/>
            </a:xfrm>
            <a:prstGeom prst="rect">
              <a:avLst/>
            </a:prstGeom>
            <a:noFill/>
          </p:spPr>
          <p:txBody>
            <a:bodyPr wrap="none" rtlCol="0">
              <a:spAutoFit/>
            </a:bodyPr>
            <a:lstStyle/>
            <a:p>
              <a:r>
                <a:rPr lang="en-US" dirty="0" smtClean="0"/>
                <a:t>3</a:t>
              </a:r>
              <a:endParaRPr lang="en-US" dirty="0"/>
            </a:p>
          </p:txBody>
        </p:sp>
        <p:sp>
          <p:nvSpPr>
            <p:cNvPr id="27" name="Oval 26"/>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p:cNvCxnSpPr>
            <a:stCxn id="23" idx="5"/>
            <a:endCxn id="27" idx="3"/>
          </p:cNvCxnSpPr>
          <p:nvPr/>
        </p:nvCxnSpPr>
        <p:spPr>
          <a:xfrm>
            <a:off x="3431140" y="1674770"/>
            <a:ext cx="1472102"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431140" y="1334426"/>
            <a:ext cx="1472102" cy="0"/>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219700"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7" idx="4"/>
          </p:cNvCxnSpPr>
          <p:nvPr/>
        </p:nvCxnSpPr>
        <p:spPr>
          <a:xfrm flipV="1">
            <a:off x="3400507" y="1739254"/>
            <a:ext cx="1691320" cy="8784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0" y="6142038"/>
            <a:ext cx="9144000" cy="715962"/>
            <a:chOff x="0" y="6142038"/>
            <a:chExt cx="9144000" cy="715962"/>
          </a:xfrm>
        </p:grpSpPr>
        <p:pic>
          <p:nvPicPr>
            <p:cNvPr id="3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8" name="Object 2"/>
            <p:cNvGraphicFramePr>
              <a:graphicFrameLocks noChangeAspect="1"/>
            </p:cNvGraphicFramePr>
            <p:nvPr/>
          </p:nvGraphicFramePr>
          <p:xfrm>
            <a:off x="8653463" y="6163469"/>
            <a:ext cx="490537" cy="673100"/>
          </p:xfrm>
          <a:graphic>
            <a:graphicData uri="http://schemas.openxmlformats.org/presentationml/2006/ole">
              <p:oleObj spid="_x0000_s103427" name="Acrobat Document" r:id="rId4" imgW="4790808" imgH="6162472" progId="AcroExch.Document.7">
                <p:embed/>
              </p:oleObj>
            </a:graphicData>
          </a:graphic>
        </p:graphicFrame>
      </p:grpSp>
    </p:spTree>
    <p:extLst>
      <p:ext uri="{BB962C8B-B14F-4D97-AF65-F5344CB8AC3E}">
        <p14:creationId xmlns:p14="http://schemas.microsoft.com/office/powerpoint/2010/main" xmlns="" val="25371157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Modeling Synchronous Networks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0236" y="3276600"/>
            <a:ext cx="8991600" cy="28654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Assume: Each link is directed and connects two nodes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Alternative: Broadcast communication (everyone can listen)</a:t>
            </a:r>
          </a:p>
          <a:p>
            <a:pPr marL="457200" indent="-457200">
              <a:spcBef>
                <a:spcPct val="20000"/>
              </a:spcBef>
              <a:buFont typeface="Wingdings" pitchFamily="2" charset="2"/>
              <a:buChar char="q"/>
              <a:defRPr/>
            </a:pPr>
            <a:r>
              <a:rPr lang="en-US" sz="2000" dirty="0" smtClean="0">
                <a:latin typeface="Comic Sans MS" pitchFamily="66" charset="0"/>
              </a:rPr>
              <a:t>Assume: Communication is reliable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Alternative: Messages may be lost, collisions in broadcast</a:t>
            </a:r>
          </a:p>
          <a:p>
            <a:pPr marL="457200" indent="-457200">
              <a:spcBef>
                <a:spcPct val="20000"/>
              </a:spcBef>
              <a:buFont typeface="Wingdings" pitchFamily="2" charset="2"/>
              <a:buChar char="q"/>
              <a:defRPr/>
            </a:pPr>
            <a:r>
              <a:rPr lang="en-US" sz="2000" dirty="0" smtClean="0">
                <a:latin typeface="Comic Sans MS" pitchFamily="66" charset="0"/>
              </a:rPr>
              <a:t>Network is a directed graph</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Each link can carry one message in each slot</a:t>
            </a:r>
          </a:p>
        </p:txBody>
      </p:sp>
      <p:cxnSp>
        <p:nvCxnSpPr>
          <p:cNvPr id="11" name="Straight Arrow Connector 10"/>
          <p:cNvCxnSpPr>
            <a:endCxn id="20" idx="2"/>
          </p:cNvCxnSpPr>
          <p:nvPr/>
        </p:nvCxnSpPr>
        <p:spPr>
          <a:xfrm>
            <a:off x="3547281" y="2802395"/>
            <a:ext cx="1277846" cy="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3" idx="0"/>
          </p:cNvCxnSpPr>
          <p:nvPr/>
        </p:nvCxnSpPr>
        <p:spPr>
          <a:xfrm>
            <a:off x="3242555"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975855" y="2582234"/>
            <a:ext cx="533400" cy="440323"/>
            <a:chOff x="6858000" y="1998077"/>
            <a:chExt cx="533400" cy="440323"/>
          </a:xfrm>
        </p:grpSpPr>
        <p:sp>
          <p:nvSpPr>
            <p:cNvPr id="16" name="TextBox 15"/>
            <p:cNvSpPr txBox="1"/>
            <p:nvPr/>
          </p:nvSpPr>
          <p:spPr>
            <a:xfrm>
              <a:off x="6973857" y="2033572"/>
              <a:ext cx="301686" cy="369332"/>
            </a:xfrm>
            <a:prstGeom prst="rect">
              <a:avLst/>
            </a:prstGeom>
            <a:noFill/>
          </p:spPr>
          <p:txBody>
            <a:bodyPr wrap="none" rtlCol="0">
              <a:spAutoFit/>
            </a:bodyPr>
            <a:lstStyle/>
            <a:p>
              <a:r>
                <a:rPr lang="en-US" dirty="0"/>
                <a:t>1</a:t>
              </a:r>
            </a:p>
          </p:txBody>
        </p:sp>
        <p:sp>
          <p:nvSpPr>
            <p:cNvPr id="3" name="Oval 2"/>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17"/>
          <p:cNvGrpSpPr/>
          <p:nvPr/>
        </p:nvGrpSpPr>
        <p:grpSpPr>
          <a:xfrm>
            <a:off x="4825127" y="2582234"/>
            <a:ext cx="533400" cy="440323"/>
            <a:chOff x="6858000" y="1998077"/>
            <a:chExt cx="533400" cy="440323"/>
          </a:xfrm>
        </p:grpSpPr>
        <p:sp>
          <p:nvSpPr>
            <p:cNvPr id="19" name="TextBox 18"/>
            <p:cNvSpPr txBox="1"/>
            <p:nvPr/>
          </p:nvSpPr>
          <p:spPr>
            <a:xfrm>
              <a:off x="6973857" y="2033572"/>
              <a:ext cx="301686" cy="369332"/>
            </a:xfrm>
            <a:prstGeom prst="rect">
              <a:avLst/>
            </a:prstGeom>
            <a:noFill/>
          </p:spPr>
          <p:txBody>
            <a:bodyPr wrap="none" rtlCol="0">
              <a:spAutoFit/>
            </a:bodyPr>
            <a:lstStyle/>
            <a:p>
              <a:r>
                <a:rPr lang="en-US" dirty="0"/>
                <a:t>8</a:t>
              </a:r>
            </a:p>
          </p:txBody>
        </p:sp>
        <p:sp>
          <p:nvSpPr>
            <p:cNvPr id="20" name="Oval 19"/>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0"/>
          <p:cNvGrpSpPr/>
          <p:nvPr/>
        </p:nvGrpSpPr>
        <p:grpSpPr>
          <a:xfrm>
            <a:off x="2975855" y="1298931"/>
            <a:ext cx="533400" cy="440323"/>
            <a:chOff x="6858000" y="1998077"/>
            <a:chExt cx="533400" cy="440323"/>
          </a:xfrm>
        </p:grpSpPr>
        <p:sp>
          <p:nvSpPr>
            <p:cNvPr id="22" name="TextBox 21"/>
            <p:cNvSpPr txBox="1"/>
            <p:nvPr/>
          </p:nvSpPr>
          <p:spPr>
            <a:xfrm>
              <a:off x="6973857" y="2033572"/>
              <a:ext cx="301686" cy="369332"/>
            </a:xfrm>
            <a:prstGeom prst="rect">
              <a:avLst/>
            </a:prstGeom>
            <a:noFill/>
          </p:spPr>
          <p:txBody>
            <a:bodyPr wrap="none" rtlCol="0">
              <a:spAutoFit/>
            </a:bodyPr>
            <a:lstStyle/>
            <a:p>
              <a:r>
                <a:rPr lang="en-US" dirty="0" smtClean="0"/>
                <a:t>5</a:t>
              </a:r>
              <a:endParaRPr lang="en-US" dirty="0"/>
            </a:p>
          </p:txBody>
        </p:sp>
        <p:sp>
          <p:nvSpPr>
            <p:cNvPr id="23" name="Oval 22"/>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24"/>
          <p:cNvGrpSpPr/>
          <p:nvPr/>
        </p:nvGrpSpPr>
        <p:grpSpPr>
          <a:xfrm>
            <a:off x="4825127" y="1298931"/>
            <a:ext cx="533400" cy="440323"/>
            <a:chOff x="6858000" y="1998077"/>
            <a:chExt cx="533400" cy="440323"/>
          </a:xfrm>
        </p:grpSpPr>
        <p:sp>
          <p:nvSpPr>
            <p:cNvPr id="26" name="TextBox 25"/>
            <p:cNvSpPr txBox="1"/>
            <p:nvPr/>
          </p:nvSpPr>
          <p:spPr>
            <a:xfrm>
              <a:off x="6973857" y="2033572"/>
              <a:ext cx="301686" cy="369332"/>
            </a:xfrm>
            <a:prstGeom prst="rect">
              <a:avLst/>
            </a:prstGeom>
            <a:noFill/>
          </p:spPr>
          <p:txBody>
            <a:bodyPr wrap="none" rtlCol="0">
              <a:spAutoFit/>
            </a:bodyPr>
            <a:lstStyle/>
            <a:p>
              <a:r>
                <a:rPr lang="en-US" dirty="0" smtClean="0"/>
                <a:t>3</a:t>
              </a:r>
              <a:endParaRPr lang="en-US" dirty="0"/>
            </a:p>
          </p:txBody>
        </p:sp>
        <p:sp>
          <p:nvSpPr>
            <p:cNvPr id="27" name="Oval 26"/>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p:cNvCxnSpPr>
            <a:stCxn id="23" idx="5"/>
            <a:endCxn id="27" idx="3"/>
          </p:cNvCxnSpPr>
          <p:nvPr/>
        </p:nvCxnSpPr>
        <p:spPr>
          <a:xfrm>
            <a:off x="3431140" y="1674770"/>
            <a:ext cx="1472102"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431140" y="1334426"/>
            <a:ext cx="1472102" cy="0"/>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219700"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7" idx="4"/>
          </p:cNvCxnSpPr>
          <p:nvPr/>
        </p:nvCxnSpPr>
        <p:spPr>
          <a:xfrm flipV="1">
            <a:off x="3400507" y="1739254"/>
            <a:ext cx="1691320" cy="8784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621024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Component for a network node</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67775" y="2778504"/>
            <a:ext cx="8991600" cy="3363534"/>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 node does not know network topology</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Each node has unique identifier, </a:t>
            </a:r>
            <a:r>
              <a:rPr lang="en-US" sz="2000" dirty="0" err="1" smtClean="0">
                <a:latin typeface="Comic Sans MS" pitchFamily="66" charset="0"/>
              </a:rPr>
              <a:t>myID</a:t>
            </a:r>
            <a:endParaRPr lang="en-US" sz="2000" dirty="0">
              <a:latin typeface="Comic Sans MS" pitchFamily="66" charset="0"/>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Does not know which nodes it is connected to</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Useful for “network identification” problems</a:t>
            </a:r>
          </a:p>
          <a:p>
            <a:pPr marL="457200" indent="-457200">
              <a:spcBef>
                <a:spcPct val="20000"/>
              </a:spcBef>
              <a:buFont typeface="Wingdings" pitchFamily="2" charset="2"/>
              <a:buChar char="q"/>
              <a:defRPr/>
            </a:pPr>
            <a:r>
              <a:rPr lang="en-US" sz="2000" dirty="0" smtClean="0">
                <a:latin typeface="Comic Sans MS" pitchFamily="66" charset="0"/>
              </a:rPr>
              <a:t>Interface for each node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Output is an event carrying </a:t>
            </a:r>
            <a:r>
              <a:rPr lang="en-US" sz="2000" dirty="0" err="1" smtClean="0">
                <a:latin typeface="Comic Sans MS" pitchFamily="66" charset="0"/>
              </a:rPr>
              <a:t>msg</a:t>
            </a:r>
            <a:r>
              <a:rPr lang="en-US" sz="2000" dirty="0" smtClean="0">
                <a:latin typeface="Comic Sans MS" pitchFamily="66" charset="0"/>
              </a:rPr>
              <a:t> (may be absent is some rounds)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Input is a set of messages (delivered by the network)</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Output should not await input</a:t>
            </a:r>
          </a:p>
        </p:txBody>
      </p:sp>
      <p:grpSp>
        <p:nvGrpSpPr>
          <p:cNvPr id="3" name="Group 40"/>
          <p:cNvGrpSpPr/>
          <p:nvPr/>
        </p:nvGrpSpPr>
        <p:grpSpPr>
          <a:xfrm>
            <a:off x="1969780" y="1155868"/>
            <a:ext cx="5001023" cy="1604546"/>
            <a:chOff x="2128951" y="1219200"/>
            <a:chExt cx="4278038" cy="1295400"/>
          </a:xfrm>
        </p:grpSpPr>
        <p:sp>
          <p:nvSpPr>
            <p:cNvPr id="29" name="Rectangle 28"/>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4953000" y="20574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08592" y="2057399"/>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28951" y="1603515"/>
              <a:ext cx="1150701" cy="298173"/>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a:t>
              </a:r>
              <a:endParaRPr lang="en-US" dirty="0"/>
            </a:p>
          </p:txBody>
        </p:sp>
        <p:cxnSp>
          <p:nvCxnSpPr>
            <p:cNvPr id="36" name="Straight Connector 35"/>
            <p:cNvCxnSpPr/>
            <p:nvPr/>
          </p:nvCxnSpPr>
          <p:spPr>
            <a:xfrm>
              <a:off x="3332244" y="1971257"/>
              <a:ext cx="1600201" cy="3316"/>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29000" y="1600200"/>
              <a:ext cx="1272805" cy="298173"/>
            </a:xfrm>
            <a:prstGeom prst="rect">
              <a:avLst/>
            </a:prstGeom>
            <a:noFill/>
          </p:spPr>
          <p:txBody>
            <a:bodyPr wrap="none" rtlCol="0">
              <a:spAutoFit/>
            </a:bodyPr>
            <a:lstStyle/>
            <a:p>
              <a:r>
                <a:rPr lang="en-US" dirty="0" err="1" smtClean="0"/>
                <a:t>nat</a:t>
              </a:r>
              <a:r>
                <a:rPr lang="en-US" dirty="0" smtClean="0"/>
                <a:t> id := </a:t>
              </a:r>
              <a:r>
                <a:rPr lang="en-US" dirty="0" err="1" smtClean="0"/>
                <a:t>myID</a:t>
              </a:r>
              <a:endParaRPr lang="en-US" dirty="0"/>
            </a:p>
          </p:txBody>
        </p:sp>
        <p:sp>
          <p:nvSpPr>
            <p:cNvPr id="39" name="TextBox 38"/>
            <p:cNvSpPr txBox="1"/>
            <p:nvPr/>
          </p:nvSpPr>
          <p:spPr>
            <a:xfrm>
              <a:off x="5029200" y="1676400"/>
              <a:ext cx="1377789" cy="298173"/>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a:t>
              </a:r>
              <a:endParaRPr lang="en-US" dirty="0"/>
            </a:p>
          </p:txBody>
        </p:sp>
        <p:sp>
          <p:nvSpPr>
            <p:cNvPr id="40" name="TextBox 39"/>
            <p:cNvSpPr txBox="1"/>
            <p:nvPr/>
          </p:nvSpPr>
          <p:spPr>
            <a:xfrm>
              <a:off x="3352800" y="1219200"/>
              <a:ext cx="1285036" cy="298173"/>
            </a:xfrm>
            <a:prstGeom prst="rect">
              <a:avLst/>
            </a:prstGeom>
            <a:noFill/>
          </p:spPr>
          <p:txBody>
            <a:bodyPr wrap="none" rtlCol="0">
              <a:spAutoFit/>
            </a:bodyPr>
            <a:lstStyle/>
            <a:p>
              <a:r>
                <a:rPr lang="en-US" dirty="0" err="1" smtClean="0"/>
                <a:t>NetworkNode</a:t>
              </a:r>
              <a:endParaRPr lang="en-US" dirty="0"/>
            </a:p>
          </p:txBody>
        </p:sp>
      </p:grpSp>
      <p:grpSp>
        <p:nvGrpSpPr>
          <p:cNvPr id="19" name="Group 18"/>
          <p:cNvGrpSpPr/>
          <p:nvPr/>
        </p:nvGrpSpPr>
        <p:grpSpPr>
          <a:xfrm>
            <a:off x="0" y="6142038"/>
            <a:ext cx="9144000" cy="715962"/>
            <a:chOff x="0" y="6142038"/>
            <a:chExt cx="9144000" cy="715962"/>
          </a:xfrm>
        </p:grpSpPr>
        <p:pic>
          <p:nvPicPr>
            <p:cNvPr id="2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2" name="Object 2"/>
            <p:cNvGraphicFramePr>
              <a:graphicFrameLocks noChangeAspect="1"/>
            </p:cNvGraphicFramePr>
            <p:nvPr/>
          </p:nvGraphicFramePr>
          <p:xfrm>
            <a:off x="8653463" y="6163469"/>
            <a:ext cx="490537" cy="673100"/>
          </p:xfrm>
          <a:graphic>
            <a:graphicData uri="http://schemas.openxmlformats.org/presentationml/2006/ole">
              <p:oleObj spid="_x0000_s105475" name="Acrobat Document" r:id="rId4" imgW="4790808" imgH="6162472" progId="AcroExch.Document.7">
                <p:embed/>
              </p:oleObj>
            </a:graphicData>
          </a:graphic>
        </p:graphicFrame>
      </p:grpSp>
    </p:spTree>
    <p:extLst>
      <p:ext uri="{BB962C8B-B14F-4D97-AF65-F5344CB8AC3E}">
        <p14:creationId xmlns:p14="http://schemas.microsoft.com/office/powerpoint/2010/main" xmlns="" val="145213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Modeling Synchronous Networks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3200400"/>
            <a:ext cx="8991600" cy="28654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buFont typeface="Wingdings" pitchFamily="2" charset="2"/>
              <a:buChar char="q"/>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Description of each node does not depend on the network</a:t>
            </a:r>
          </a:p>
          <a:p>
            <a:pPr marL="457200" indent="-457200">
              <a:spcBef>
                <a:spcPct val="20000"/>
              </a:spcBef>
              <a:buFont typeface="Wingdings" pitchFamily="2" charset="2"/>
              <a:buChar char="q"/>
              <a:defRPr/>
            </a:pPr>
            <a:r>
              <a:rPr lang="en-US" sz="2000" dirty="0" smtClean="0">
                <a:latin typeface="Comic Sans MS" pitchFamily="66" charset="0"/>
              </a:rPr>
              <a:t>Network itself is modeled as a synchronous component</a:t>
            </a:r>
          </a:p>
          <a:p>
            <a:pPr marL="457200" indent="-457200">
              <a:spcBef>
                <a:spcPct val="20000"/>
              </a:spcBef>
              <a:buFont typeface="Wingdings" pitchFamily="2" charset="2"/>
              <a:buChar char="q"/>
              <a:defRPr/>
            </a:pPr>
            <a:r>
              <a:rPr lang="en-US" sz="2000" dirty="0" smtClean="0">
                <a:latin typeface="Comic Sans MS" pitchFamily="66" charset="0"/>
              </a:rPr>
              <a:t>Description of Network depends on the network graph</a:t>
            </a:r>
          </a:p>
          <a:p>
            <a:pPr marL="457200" indent="-457200">
              <a:spcBef>
                <a:spcPct val="20000"/>
              </a:spcBef>
              <a:buFont typeface="Wingdings" pitchFamily="2" charset="2"/>
              <a:buChar char="q"/>
              <a:defRPr/>
            </a:pPr>
            <a:r>
              <a:rPr lang="en-US" sz="2000" dirty="0" smtClean="0">
                <a:latin typeface="Comic Sans MS" pitchFamily="66" charset="0"/>
              </a:rPr>
              <a:t>Input variables: for each node n, out</a:t>
            </a:r>
            <a:r>
              <a:rPr lang="en-US" sz="2000" baseline="-25000" dirty="0" smtClean="0">
                <a:latin typeface="Comic Sans MS" pitchFamily="66" charset="0"/>
              </a:rPr>
              <a:t>n</a:t>
            </a:r>
            <a:r>
              <a:rPr lang="en-US" sz="2000" dirty="0" smtClean="0">
                <a:latin typeface="Comic Sans MS" pitchFamily="66" charset="0"/>
              </a:rPr>
              <a:t> of type event(</a:t>
            </a:r>
            <a:r>
              <a:rPr lang="en-US" sz="2000" dirty="0" err="1" smtClean="0">
                <a:latin typeface="Comic Sans MS" pitchFamily="66" charset="0"/>
              </a:rPr>
              <a:t>msg</a:t>
            </a:r>
            <a:r>
              <a:rPr lang="en-US" sz="2000" dirty="0" smtClean="0">
                <a:latin typeface="Comic Sans MS" pitchFamily="66" charset="0"/>
              </a:rPr>
              <a:t>)</a:t>
            </a:r>
          </a:p>
          <a:p>
            <a:pPr marL="457200" indent="-457200">
              <a:spcBef>
                <a:spcPct val="20000"/>
              </a:spcBef>
              <a:buFont typeface="Wingdings" pitchFamily="2" charset="2"/>
              <a:buChar char="q"/>
              <a:defRPr/>
            </a:pPr>
            <a:r>
              <a:rPr lang="en-US" sz="2000" dirty="0" smtClean="0">
                <a:latin typeface="Comic Sans MS" pitchFamily="66" charset="0"/>
              </a:rPr>
              <a:t>Output variables: for each node n, in</a:t>
            </a:r>
            <a:r>
              <a:rPr lang="en-US" sz="2000" baseline="-25000" dirty="0" smtClean="0">
                <a:latin typeface="Comic Sans MS" pitchFamily="66" charset="0"/>
              </a:rPr>
              <a:t>n</a:t>
            </a:r>
            <a:r>
              <a:rPr lang="en-US" sz="2000" dirty="0" smtClean="0">
                <a:latin typeface="Comic Sans MS" pitchFamily="66" charset="0"/>
              </a:rPr>
              <a:t> of type set(</a:t>
            </a:r>
            <a:r>
              <a:rPr lang="en-US" sz="2000" dirty="0" err="1" smtClean="0">
                <a:latin typeface="Comic Sans MS" pitchFamily="66" charset="0"/>
              </a:rPr>
              <a:t>msg</a:t>
            </a:r>
            <a:r>
              <a:rPr lang="en-US" sz="2000" dirty="0" smtClean="0">
                <a:latin typeface="Comic Sans MS" pitchFamily="66" charset="0"/>
              </a:rPr>
              <a:t>)</a:t>
            </a: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Network is a combinational component (simply routes messages)</a:t>
            </a:r>
          </a:p>
        </p:txBody>
      </p:sp>
      <p:grpSp>
        <p:nvGrpSpPr>
          <p:cNvPr id="4" name="Group 4"/>
          <p:cNvGrpSpPr/>
          <p:nvPr/>
        </p:nvGrpSpPr>
        <p:grpSpPr>
          <a:xfrm>
            <a:off x="2975855" y="1298931"/>
            <a:ext cx="2382672" cy="1723626"/>
            <a:chOff x="2975855" y="1298931"/>
            <a:chExt cx="2382672" cy="1723626"/>
          </a:xfrm>
        </p:grpSpPr>
        <p:cxnSp>
          <p:nvCxnSpPr>
            <p:cNvPr id="11" name="Straight Arrow Connector 10"/>
            <p:cNvCxnSpPr>
              <a:endCxn id="20" idx="2"/>
            </p:cNvCxnSpPr>
            <p:nvPr/>
          </p:nvCxnSpPr>
          <p:spPr>
            <a:xfrm>
              <a:off x="3547281" y="2802395"/>
              <a:ext cx="1277846" cy="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3" idx="0"/>
            </p:cNvCxnSpPr>
            <p:nvPr/>
          </p:nvCxnSpPr>
          <p:spPr>
            <a:xfrm>
              <a:off x="3242555"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3"/>
            <p:cNvGrpSpPr/>
            <p:nvPr/>
          </p:nvGrpSpPr>
          <p:grpSpPr>
            <a:xfrm>
              <a:off x="2975855" y="2582234"/>
              <a:ext cx="533400" cy="440323"/>
              <a:chOff x="6858000" y="1998077"/>
              <a:chExt cx="533400" cy="440323"/>
            </a:xfrm>
          </p:grpSpPr>
          <p:sp>
            <p:nvSpPr>
              <p:cNvPr id="16" name="TextBox 15"/>
              <p:cNvSpPr txBox="1"/>
              <p:nvPr/>
            </p:nvSpPr>
            <p:spPr>
              <a:xfrm>
                <a:off x="6973857" y="2033572"/>
                <a:ext cx="301686" cy="369332"/>
              </a:xfrm>
              <a:prstGeom prst="rect">
                <a:avLst/>
              </a:prstGeom>
              <a:noFill/>
            </p:spPr>
            <p:txBody>
              <a:bodyPr wrap="none" rtlCol="0">
                <a:spAutoFit/>
              </a:bodyPr>
              <a:lstStyle/>
              <a:p>
                <a:r>
                  <a:rPr lang="en-US" dirty="0"/>
                  <a:t>1</a:t>
                </a:r>
              </a:p>
            </p:txBody>
          </p:sp>
          <p:sp>
            <p:nvSpPr>
              <p:cNvPr id="3" name="Oval 2"/>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17"/>
            <p:cNvGrpSpPr/>
            <p:nvPr/>
          </p:nvGrpSpPr>
          <p:grpSpPr>
            <a:xfrm>
              <a:off x="4825127" y="2582234"/>
              <a:ext cx="533400" cy="440323"/>
              <a:chOff x="6858000" y="1998077"/>
              <a:chExt cx="533400" cy="440323"/>
            </a:xfrm>
          </p:grpSpPr>
          <p:sp>
            <p:nvSpPr>
              <p:cNvPr id="19" name="TextBox 18"/>
              <p:cNvSpPr txBox="1"/>
              <p:nvPr/>
            </p:nvSpPr>
            <p:spPr>
              <a:xfrm>
                <a:off x="6973857" y="2033572"/>
                <a:ext cx="301686" cy="369332"/>
              </a:xfrm>
              <a:prstGeom prst="rect">
                <a:avLst/>
              </a:prstGeom>
              <a:noFill/>
            </p:spPr>
            <p:txBody>
              <a:bodyPr wrap="none" rtlCol="0">
                <a:spAutoFit/>
              </a:bodyPr>
              <a:lstStyle/>
              <a:p>
                <a:r>
                  <a:rPr lang="en-US" dirty="0"/>
                  <a:t>8</a:t>
                </a:r>
              </a:p>
            </p:txBody>
          </p:sp>
          <p:sp>
            <p:nvSpPr>
              <p:cNvPr id="20" name="Oval 19"/>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20"/>
            <p:cNvGrpSpPr/>
            <p:nvPr/>
          </p:nvGrpSpPr>
          <p:grpSpPr>
            <a:xfrm>
              <a:off x="2975855" y="1298931"/>
              <a:ext cx="533400" cy="440323"/>
              <a:chOff x="6858000" y="1998077"/>
              <a:chExt cx="533400" cy="440323"/>
            </a:xfrm>
          </p:grpSpPr>
          <p:sp>
            <p:nvSpPr>
              <p:cNvPr id="22" name="TextBox 21"/>
              <p:cNvSpPr txBox="1"/>
              <p:nvPr/>
            </p:nvSpPr>
            <p:spPr>
              <a:xfrm>
                <a:off x="6973857" y="2033572"/>
                <a:ext cx="301686" cy="369332"/>
              </a:xfrm>
              <a:prstGeom prst="rect">
                <a:avLst/>
              </a:prstGeom>
              <a:noFill/>
            </p:spPr>
            <p:txBody>
              <a:bodyPr wrap="none" rtlCol="0">
                <a:spAutoFit/>
              </a:bodyPr>
              <a:lstStyle/>
              <a:p>
                <a:r>
                  <a:rPr lang="en-US" dirty="0" smtClean="0"/>
                  <a:t>5</a:t>
                </a:r>
                <a:endParaRPr lang="en-US" dirty="0"/>
              </a:p>
            </p:txBody>
          </p:sp>
          <p:sp>
            <p:nvSpPr>
              <p:cNvPr id="23" name="Oval 22"/>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24"/>
            <p:cNvGrpSpPr/>
            <p:nvPr/>
          </p:nvGrpSpPr>
          <p:grpSpPr>
            <a:xfrm>
              <a:off x="4825127" y="1298931"/>
              <a:ext cx="533400" cy="440323"/>
              <a:chOff x="6858000" y="1998077"/>
              <a:chExt cx="533400" cy="440323"/>
            </a:xfrm>
          </p:grpSpPr>
          <p:sp>
            <p:nvSpPr>
              <p:cNvPr id="26" name="TextBox 25"/>
              <p:cNvSpPr txBox="1"/>
              <p:nvPr/>
            </p:nvSpPr>
            <p:spPr>
              <a:xfrm>
                <a:off x="6973857" y="2033572"/>
                <a:ext cx="301686" cy="369332"/>
              </a:xfrm>
              <a:prstGeom prst="rect">
                <a:avLst/>
              </a:prstGeom>
              <a:noFill/>
            </p:spPr>
            <p:txBody>
              <a:bodyPr wrap="none" rtlCol="0">
                <a:spAutoFit/>
              </a:bodyPr>
              <a:lstStyle/>
              <a:p>
                <a:r>
                  <a:rPr lang="en-US" dirty="0" smtClean="0"/>
                  <a:t>3</a:t>
                </a:r>
                <a:endParaRPr lang="en-US" dirty="0"/>
              </a:p>
            </p:txBody>
          </p:sp>
          <p:sp>
            <p:nvSpPr>
              <p:cNvPr id="27" name="Oval 26"/>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p:cNvCxnSpPr>
              <a:stCxn id="23" idx="5"/>
              <a:endCxn id="27" idx="3"/>
            </p:cNvCxnSpPr>
            <p:nvPr/>
          </p:nvCxnSpPr>
          <p:spPr>
            <a:xfrm>
              <a:off x="3431140" y="1674770"/>
              <a:ext cx="1472102"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431140" y="1334426"/>
              <a:ext cx="1472102" cy="0"/>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219700"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7" idx="4"/>
            </p:cNvCxnSpPr>
            <p:nvPr/>
          </p:nvCxnSpPr>
          <p:spPr>
            <a:xfrm flipV="1">
              <a:off x="3400507" y="1739254"/>
              <a:ext cx="1691320" cy="8784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0" y="6142038"/>
            <a:ext cx="9144000" cy="715962"/>
            <a:chOff x="0" y="6142038"/>
            <a:chExt cx="9144000" cy="715962"/>
          </a:xfrm>
        </p:grpSpPr>
        <p:pic>
          <p:nvPicPr>
            <p:cNvPr id="3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8" name="Object 2"/>
            <p:cNvGraphicFramePr>
              <a:graphicFrameLocks noChangeAspect="1"/>
            </p:cNvGraphicFramePr>
            <p:nvPr/>
          </p:nvGraphicFramePr>
          <p:xfrm>
            <a:off x="8653463" y="6163469"/>
            <a:ext cx="490537" cy="673100"/>
          </p:xfrm>
          <a:graphic>
            <a:graphicData uri="http://schemas.openxmlformats.org/presentationml/2006/ole">
              <p:oleObj spid="_x0000_s106499" name="Acrobat Document" r:id="rId4" imgW="4790808" imgH="6162472" progId="AcroExch.Document.7">
                <p:embed/>
              </p:oleObj>
            </a:graphicData>
          </a:graphic>
        </p:graphicFrame>
      </p:grpSp>
    </p:spTree>
    <p:extLst>
      <p:ext uri="{BB962C8B-B14F-4D97-AF65-F5344CB8AC3E}">
        <p14:creationId xmlns:p14="http://schemas.microsoft.com/office/powerpoint/2010/main" xmlns="" val="3453301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Components in an Automobile</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0" y="3124200"/>
            <a:ext cx="9144000" cy="2895600"/>
          </a:xfrm>
        </p:spPr>
        <p:txBody>
          <a:bodyPr>
            <a:normAutofit/>
          </a:bodyPr>
          <a:lstStyle/>
          <a:p>
            <a:pPr>
              <a:buFont typeface="Wingdings" pitchFamily="2" charset="2"/>
              <a:buChar char="q"/>
            </a:pPr>
            <a:r>
              <a:rPr lang="en-US" sz="2000" dirty="0" smtClean="0">
                <a:latin typeface="Comic Sans MS" pitchFamily="66" charset="0"/>
              </a:rPr>
              <a:t>Components need to communicate and coordinate over a shared bus</a:t>
            </a:r>
          </a:p>
          <a:p>
            <a:pPr>
              <a:buFont typeface="Wingdings" pitchFamily="2" charset="2"/>
              <a:buChar char="q"/>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Design abstraction: Synchronous </a:t>
            </a:r>
            <a:r>
              <a:rPr lang="en-US" sz="2000" dirty="0" smtClean="0">
                <a:solidFill>
                  <a:srgbClr val="C00000"/>
                </a:solidFill>
                <a:latin typeface="Comic Sans MS" pitchFamily="66" charset="0"/>
              </a:rPr>
              <a:t>time-triggered communication</a:t>
            </a:r>
          </a:p>
          <a:p>
            <a:pPr lvl="1">
              <a:buFont typeface="Wingdings" pitchFamily="2" charset="2"/>
              <a:buChar char="§"/>
            </a:pPr>
            <a:r>
              <a:rPr lang="en-US" sz="2000" dirty="0" smtClean="0">
                <a:latin typeface="Comic Sans MS" pitchFamily="66" charset="0"/>
              </a:rPr>
              <a:t>Time is divided into slots</a:t>
            </a:r>
          </a:p>
          <a:p>
            <a:pPr lvl="1">
              <a:buFont typeface="Wingdings" pitchFamily="2" charset="2"/>
              <a:buChar char="§"/>
            </a:pPr>
            <a:r>
              <a:rPr lang="en-US" sz="2000" dirty="0" smtClean="0">
                <a:latin typeface="Comic Sans MS" pitchFamily="66" charset="0"/>
              </a:rPr>
              <a:t>In each slot, exactly one component sends a message over the bus</a:t>
            </a:r>
          </a:p>
          <a:p>
            <a:pPr lvl="1">
              <a:buFont typeface="Wingdings" pitchFamily="2" charset="2"/>
              <a:buChar char="§"/>
            </a:pPr>
            <a:endParaRPr lang="en-US" sz="2000" dirty="0" smtClean="0">
              <a:latin typeface="Comic Sans MS" pitchFamily="66" charset="0"/>
            </a:endParaRPr>
          </a:p>
          <a:p>
            <a:pPr>
              <a:buFont typeface="Wingdings" pitchFamily="2" charset="2"/>
              <a:buChar char="q"/>
            </a:pPr>
            <a:r>
              <a:rPr lang="en-US" sz="2000" dirty="0" smtClean="0">
                <a:latin typeface="Comic Sans MS" pitchFamily="66" charset="0"/>
              </a:rPr>
              <a:t>CAN protocol implements time-triggered communication</a:t>
            </a:r>
          </a:p>
        </p:txBody>
      </p:sp>
      <p:pic>
        <p:nvPicPr>
          <p:cNvPr id="8" name="Picture 5"/>
          <p:cNvPicPr>
            <a:picLocks noChangeAspect="1" noChangeArrowheads="1"/>
          </p:cNvPicPr>
          <p:nvPr/>
        </p:nvPicPr>
        <p:blipFill>
          <a:blip r:embed="rId3" cstate="print"/>
          <a:srcRect/>
          <a:stretch>
            <a:fillRect/>
          </a:stretch>
        </p:blipFill>
        <p:spPr bwMode="auto">
          <a:xfrm>
            <a:off x="2971800" y="1066800"/>
            <a:ext cx="2971800" cy="1936056"/>
          </a:xfrm>
          <a:prstGeom prst="rect">
            <a:avLst/>
          </a:prstGeom>
          <a:noFill/>
          <a:ln w="9525">
            <a:noFill/>
            <a:miter lim="800000"/>
            <a:headEnd/>
            <a:tailEnd/>
          </a:ln>
        </p:spPr>
      </p:pic>
      <p:grpSp>
        <p:nvGrpSpPr>
          <p:cNvPr id="12" name="Group 11"/>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p:oleObj spid="_x0000_s24579" name="Acrobat Document" r:id="rId5" imgW="4790808" imgH="6162472" progId="AcroExch.Document.7">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664559" y="415719"/>
            <a:ext cx="3711392" cy="1245024"/>
            <a:chOff x="1789102" y="4205725"/>
            <a:chExt cx="3711392" cy="1245024"/>
          </a:xfrm>
        </p:grpSpPr>
        <p:sp>
          <p:nvSpPr>
            <p:cNvPr id="30" name="Rectangle 29"/>
            <p:cNvSpPr/>
            <p:nvPr/>
          </p:nvSpPr>
          <p:spPr>
            <a:xfrm>
              <a:off x="1813132" y="4205725"/>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V="1">
              <a:off x="3683764" y="4699771"/>
              <a:ext cx="1816730" cy="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659736" y="5033137"/>
              <a:ext cx="18407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907530" y="5081417"/>
              <a:ext cx="1592964"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in5</a:t>
              </a:r>
              <a:endParaRPr lang="en-US" dirty="0"/>
            </a:p>
          </p:txBody>
        </p:sp>
        <p:cxnSp>
          <p:nvCxnSpPr>
            <p:cNvPr id="37" name="Straight Connector 36"/>
            <p:cNvCxnSpPr/>
            <p:nvPr/>
          </p:nvCxnSpPr>
          <p:spPr>
            <a:xfrm>
              <a:off x="1789102" y="4665335"/>
              <a:ext cx="1870634" cy="4107"/>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02209" y="4205725"/>
              <a:ext cx="1120307" cy="369332"/>
            </a:xfrm>
            <a:prstGeom prst="rect">
              <a:avLst/>
            </a:prstGeom>
            <a:noFill/>
          </p:spPr>
          <p:txBody>
            <a:bodyPr wrap="none" rtlCol="0">
              <a:spAutoFit/>
            </a:bodyPr>
            <a:lstStyle/>
            <a:p>
              <a:r>
                <a:rPr lang="en-US" dirty="0" err="1" smtClean="0"/>
                <a:t>nat</a:t>
              </a:r>
              <a:r>
                <a:rPr lang="en-US" dirty="0" smtClean="0"/>
                <a:t> id := 5</a:t>
              </a:r>
              <a:endParaRPr lang="en-US" dirty="0"/>
            </a:p>
          </p:txBody>
        </p:sp>
        <p:sp>
          <p:nvSpPr>
            <p:cNvPr id="39" name="TextBox 38"/>
            <p:cNvSpPr txBox="1"/>
            <p:nvPr/>
          </p:nvSpPr>
          <p:spPr>
            <a:xfrm>
              <a:off x="3772842" y="4227847"/>
              <a:ext cx="1727652"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out5</a:t>
              </a:r>
              <a:endParaRPr lang="en-US" dirty="0"/>
            </a:p>
          </p:txBody>
        </p:sp>
      </p:grpSp>
      <p:grpSp>
        <p:nvGrpSpPr>
          <p:cNvPr id="3" name="Group 40"/>
          <p:cNvGrpSpPr/>
          <p:nvPr/>
        </p:nvGrpSpPr>
        <p:grpSpPr>
          <a:xfrm>
            <a:off x="698678" y="1809731"/>
            <a:ext cx="3711392" cy="1245024"/>
            <a:chOff x="1789102" y="4205725"/>
            <a:chExt cx="3711392" cy="1245024"/>
          </a:xfrm>
        </p:grpSpPr>
        <p:sp>
          <p:nvSpPr>
            <p:cNvPr id="43" name="Rectangle 42"/>
            <p:cNvSpPr/>
            <p:nvPr/>
          </p:nvSpPr>
          <p:spPr>
            <a:xfrm>
              <a:off x="1813132" y="4205725"/>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V="1">
              <a:off x="3683764" y="4699771"/>
              <a:ext cx="1816730" cy="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3659736" y="5033137"/>
              <a:ext cx="18407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907530" y="5081417"/>
              <a:ext cx="1592964"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in1</a:t>
              </a:r>
              <a:endParaRPr lang="en-US" dirty="0"/>
            </a:p>
          </p:txBody>
        </p:sp>
        <p:cxnSp>
          <p:nvCxnSpPr>
            <p:cNvPr id="47" name="Straight Connector 46"/>
            <p:cNvCxnSpPr/>
            <p:nvPr/>
          </p:nvCxnSpPr>
          <p:spPr>
            <a:xfrm>
              <a:off x="1789102" y="4665335"/>
              <a:ext cx="1870634" cy="4107"/>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902209" y="4205725"/>
              <a:ext cx="1120307" cy="369332"/>
            </a:xfrm>
            <a:prstGeom prst="rect">
              <a:avLst/>
            </a:prstGeom>
            <a:noFill/>
          </p:spPr>
          <p:txBody>
            <a:bodyPr wrap="none" rtlCol="0">
              <a:spAutoFit/>
            </a:bodyPr>
            <a:lstStyle/>
            <a:p>
              <a:r>
                <a:rPr lang="en-US" dirty="0" err="1" smtClean="0"/>
                <a:t>nat</a:t>
              </a:r>
              <a:r>
                <a:rPr lang="en-US" dirty="0" smtClean="0"/>
                <a:t> id := 1</a:t>
              </a:r>
              <a:endParaRPr lang="en-US" dirty="0"/>
            </a:p>
          </p:txBody>
        </p:sp>
        <p:sp>
          <p:nvSpPr>
            <p:cNvPr id="49" name="TextBox 48"/>
            <p:cNvSpPr txBox="1"/>
            <p:nvPr/>
          </p:nvSpPr>
          <p:spPr>
            <a:xfrm>
              <a:off x="3772842" y="4227847"/>
              <a:ext cx="1727652"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out1</a:t>
              </a:r>
              <a:endParaRPr lang="en-US" dirty="0"/>
            </a:p>
          </p:txBody>
        </p:sp>
      </p:grpSp>
      <p:grpSp>
        <p:nvGrpSpPr>
          <p:cNvPr id="4" name="Group 49"/>
          <p:cNvGrpSpPr/>
          <p:nvPr/>
        </p:nvGrpSpPr>
        <p:grpSpPr>
          <a:xfrm>
            <a:off x="737644" y="3158919"/>
            <a:ext cx="3711392" cy="1245024"/>
            <a:chOff x="1789102" y="4205725"/>
            <a:chExt cx="3711392" cy="1245024"/>
          </a:xfrm>
        </p:grpSpPr>
        <p:sp>
          <p:nvSpPr>
            <p:cNvPr id="51" name="Rectangle 50"/>
            <p:cNvSpPr/>
            <p:nvPr/>
          </p:nvSpPr>
          <p:spPr>
            <a:xfrm>
              <a:off x="1813132" y="4205725"/>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flipV="1">
              <a:off x="3683764" y="4699771"/>
              <a:ext cx="1816730" cy="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3659736" y="5033137"/>
              <a:ext cx="18407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907530" y="5081417"/>
              <a:ext cx="1592964"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in3</a:t>
              </a:r>
              <a:endParaRPr lang="en-US" dirty="0"/>
            </a:p>
          </p:txBody>
        </p:sp>
        <p:cxnSp>
          <p:nvCxnSpPr>
            <p:cNvPr id="55" name="Straight Connector 54"/>
            <p:cNvCxnSpPr/>
            <p:nvPr/>
          </p:nvCxnSpPr>
          <p:spPr>
            <a:xfrm>
              <a:off x="1789102" y="4665335"/>
              <a:ext cx="1870634" cy="4107"/>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902209" y="4205725"/>
              <a:ext cx="1120307" cy="369332"/>
            </a:xfrm>
            <a:prstGeom prst="rect">
              <a:avLst/>
            </a:prstGeom>
            <a:noFill/>
          </p:spPr>
          <p:txBody>
            <a:bodyPr wrap="none" rtlCol="0">
              <a:spAutoFit/>
            </a:bodyPr>
            <a:lstStyle/>
            <a:p>
              <a:r>
                <a:rPr lang="en-US" dirty="0" err="1" smtClean="0"/>
                <a:t>nat</a:t>
              </a:r>
              <a:r>
                <a:rPr lang="en-US" dirty="0" smtClean="0"/>
                <a:t> id := 3</a:t>
              </a:r>
              <a:endParaRPr lang="en-US" dirty="0"/>
            </a:p>
          </p:txBody>
        </p:sp>
        <p:sp>
          <p:nvSpPr>
            <p:cNvPr id="57" name="TextBox 56"/>
            <p:cNvSpPr txBox="1"/>
            <p:nvPr/>
          </p:nvSpPr>
          <p:spPr>
            <a:xfrm>
              <a:off x="3772842" y="4227847"/>
              <a:ext cx="1727652"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out3</a:t>
              </a:r>
              <a:endParaRPr lang="en-US" dirty="0"/>
            </a:p>
          </p:txBody>
        </p:sp>
      </p:grpSp>
      <p:grpSp>
        <p:nvGrpSpPr>
          <p:cNvPr id="5" name="Group 57"/>
          <p:cNvGrpSpPr/>
          <p:nvPr/>
        </p:nvGrpSpPr>
        <p:grpSpPr>
          <a:xfrm>
            <a:off x="737644" y="4572000"/>
            <a:ext cx="3711392" cy="1245024"/>
            <a:chOff x="1789102" y="4205725"/>
            <a:chExt cx="3711392" cy="1245024"/>
          </a:xfrm>
        </p:grpSpPr>
        <p:sp>
          <p:nvSpPr>
            <p:cNvPr id="59" name="Rectangle 58"/>
            <p:cNvSpPr/>
            <p:nvPr/>
          </p:nvSpPr>
          <p:spPr>
            <a:xfrm>
              <a:off x="1813132" y="4205725"/>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flipV="1">
              <a:off x="3683764" y="4699771"/>
              <a:ext cx="1816730" cy="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659736" y="5033137"/>
              <a:ext cx="18407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907530" y="5081417"/>
              <a:ext cx="1592964"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in8</a:t>
              </a:r>
              <a:endParaRPr lang="en-US" dirty="0"/>
            </a:p>
          </p:txBody>
        </p:sp>
        <p:cxnSp>
          <p:nvCxnSpPr>
            <p:cNvPr id="63" name="Straight Connector 62"/>
            <p:cNvCxnSpPr/>
            <p:nvPr/>
          </p:nvCxnSpPr>
          <p:spPr>
            <a:xfrm>
              <a:off x="1789102" y="4665335"/>
              <a:ext cx="1870634" cy="4107"/>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902209" y="4205725"/>
              <a:ext cx="1120307" cy="369332"/>
            </a:xfrm>
            <a:prstGeom prst="rect">
              <a:avLst/>
            </a:prstGeom>
            <a:noFill/>
          </p:spPr>
          <p:txBody>
            <a:bodyPr wrap="none" rtlCol="0">
              <a:spAutoFit/>
            </a:bodyPr>
            <a:lstStyle/>
            <a:p>
              <a:r>
                <a:rPr lang="en-US" dirty="0" err="1" smtClean="0"/>
                <a:t>nat</a:t>
              </a:r>
              <a:r>
                <a:rPr lang="en-US" dirty="0" smtClean="0"/>
                <a:t> id := 8</a:t>
              </a:r>
              <a:endParaRPr lang="en-US" dirty="0"/>
            </a:p>
          </p:txBody>
        </p:sp>
        <p:sp>
          <p:nvSpPr>
            <p:cNvPr id="65" name="TextBox 64"/>
            <p:cNvSpPr txBox="1"/>
            <p:nvPr/>
          </p:nvSpPr>
          <p:spPr>
            <a:xfrm>
              <a:off x="3772842" y="4227847"/>
              <a:ext cx="1727652"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out8</a:t>
              </a:r>
              <a:endParaRPr lang="en-US" dirty="0"/>
            </a:p>
          </p:txBody>
        </p:sp>
      </p:grpSp>
      <p:sp>
        <p:nvSpPr>
          <p:cNvPr id="66" name="Rectangle 65"/>
          <p:cNvSpPr/>
          <p:nvPr/>
        </p:nvSpPr>
        <p:spPr>
          <a:xfrm>
            <a:off x="4410070" y="218740"/>
            <a:ext cx="4124330" cy="5485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5748822" y="2720960"/>
            <a:ext cx="1110560" cy="400110"/>
          </a:xfrm>
          <a:prstGeom prst="rect">
            <a:avLst/>
          </a:prstGeom>
          <a:noFill/>
        </p:spPr>
        <p:txBody>
          <a:bodyPr wrap="none" rtlCol="0">
            <a:spAutoFit/>
          </a:bodyPr>
          <a:lstStyle/>
          <a:p>
            <a:r>
              <a:rPr lang="en-US" sz="2000" b="1" dirty="0" smtClean="0"/>
              <a:t>Network</a:t>
            </a:r>
            <a:endParaRPr lang="en-US" sz="2000" b="1" dirty="0"/>
          </a:p>
        </p:txBody>
      </p:sp>
      <p:grpSp>
        <p:nvGrpSpPr>
          <p:cNvPr id="40" name="Group 39"/>
          <p:cNvGrpSpPr/>
          <p:nvPr/>
        </p:nvGrpSpPr>
        <p:grpSpPr>
          <a:xfrm>
            <a:off x="0" y="6142038"/>
            <a:ext cx="9144000" cy="715962"/>
            <a:chOff x="0" y="6142038"/>
            <a:chExt cx="9144000" cy="715962"/>
          </a:xfrm>
        </p:grpSpPr>
        <p:pic>
          <p:nvPicPr>
            <p:cNvPr id="4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8" name="Object 2"/>
            <p:cNvGraphicFramePr>
              <a:graphicFrameLocks noChangeAspect="1"/>
            </p:cNvGraphicFramePr>
            <p:nvPr/>
          </p:nvGraphicFramePr>
          <p:xfrm>
            <a:off x="8653463" y="6163469"/>
            <a:ext cx="490537" cy="673100"/>
          </p:xfrm>
          <a:graphic>
            <a:graphicData uri="http://schemas.openxmlformats.org/presentationml/2006/ole">
              <p:oleObj spid="_x0000_s107523" name="Acrobat Document" r:id="rId4" imgW="4790808" imgH="6162472" progId="AcroExch.Document.7">
                <p:embed/>
              </p:oleObj>
            </a:graphicData>
          </a:graphic>
        </p:graphicFrame>
      </p:grpSp>
    </p:spTree>
    <p:extLst>
      <p:ext uri="{BB962C8B-B14F-4D97-AF65-F5344CB8AC3E}">
        <p14:creationId xmlns:p14="http://schemas.microsoft.com/office/powerpoint/2010/main" xmlns="" val="25559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p:nvPr/>
        </p:nvCxnSpPr>
        <p:spPr>
          <a:xfrm flipV="1">
            <a:off x="358951" y="1002839"/>
            <a:ext cx="1816730" cy="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34923" y="1336205"/>
            <a:ext cx="18407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82717" y="1384485"/>
            <a:ext cx="1592964"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in5</a:t>
            </a:r>
            <a:endParaRPr lang="en-US" dirty="0"/>
          </a:p>
        </p:txBody>
      </p:sp>
      <p:sp>
        <p:nvSpPr>
          <p:cNvPr id="39" name="TextBox 38"/>
          <p:cNvSpPr txBox="1"/>
          <p:nvPr/>
        </p:nvSpPr>
        <p:spPr>
          <a:xfrm>
            <a:off x="448029" y="530915"/>
            <a:ext cx="1727652"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out5</a:t>
            </a:r>
            <a:endParaRPr lang="en-US" dirty="0"/>
          </a:p>
        </p:txBody>
      </p:sp>
      <p:cxnSp>
        <p:nvCxnSpPr>
          <p:cNvPr id="44" name="Straight Arrow Connector 43"/>
          <p:cNvCxnSpPr/>
          <p:nvPr/>
        </p:nvCxnSpPr>
        <p:spPr>
          <a:xfrm flipV="1">
            <a:off x="393070" y="2396851"/>
            <a:ext cx="1816730" cy="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369042" y="2730217"/>
            <a:ext cx="18407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16836" y="2778497"/>
            <a:ext cx="1592964"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in1</a:t>
            </a:r>
            <a:endParaRPr lang="en-US" dirty="0"/>
          </a:p>
        </p:txBody>
      </p:sp>
      <p:sp>
        <p:nvSpPr>
          <p:cNvPr id="49" name="TextBox 48"/>
          <p:cNvSpPr txBox="1"/>
          <p:nvPr/>
        </p:nvSpPr>
        <p:spPr>
          <a:xfrm>
            <a:off x="482148" y="1924927"/>
            <a:ext cx="1727652"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out1</a:t>
            </a:r>
            <a:endParaRPr lang="en-US" dirty="0"/>
          </a:p>
        </p:txBody>
      </p:sp>
      <p:cxnSp>
        <p:nvCxnSpPr>
          <p:cNvPr id="52" name="Straight Arrow Connector 51"/>
          <p:cNvCxnSpPr/>
          <p:nvPr/>
        </p:nvCxnSpPr>
        <p:spPr>
          <a:xfrm flipV="1">
            <a:off x="432036" y="3746039"/>
            <a:ext cx="1816730" cy="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408008" y="4079405"/>
            <a:ext cx="18407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55802" y="4127685"/>
            <a:ext cx="1592964"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in3</a:t>
            </a:r>
            <a:endParaRPr lang="en-US" dirty="0"/>
          </a:p>
        </p:txBody>
      </p:sp>
      <p:sp>
        <p:nvSpPr>
          <p:cNvPr id="57" name="TextBox 56"/>
          <p:cNvSpPr txBox="1"/>
          <p:nvPr/>
        </p:nvSpPr>
        <p:spPr>
          <a:xfrm>
            <a:off x="521114" y="3274115"/>
            <a:ext cx="1727652"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out3</a:t>
            </a:r>
            <a:endParaRPr lang="en-US" dirty="0"/>
          </a:p>
        </p:txBody>
      </p:sp>
      <p:cxnSp>
        <p:nvCxnSpPr>
          <p:cNvPr id="60" name="Straight Arrow Connector 59"/>
          <p:cNvCxnSpPr/>
          <p:nvPr/>
        </p:nvCxnSpPr>
        <p:spPr>
          <a:xfrm flipV="1">
            <a:off x="432036" y="5159120"/>
            <a:ext cx="1816730" cy="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408008" y="5492486"/>
            <a:ext cx="184075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55802" y="5540766"/>
            <a:ext cx="1592964"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in8</a:t>
            </a:r>
            <a:endParaRPr lang="en-US" dirty="0"/>
          </a:p>
        </p:txBody>
      </p:sp>
      <p:sp>
        <p:nvSpPr>
          <p:cNvPr id="65" name="TextBox 64"/>
          <p:cNvSpPr txBox="1"/>
          <p:nvPr/>
        </p:nvSpPr>
        <p:spPr>
          <a:xfrm>
            <a:off x="521114" y="4687196"/>
            <a:ext cx="1727652"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out8</a:t>
            </a:r>
            <a:endParaRPr lang="en-US" dirty="0"/>
          </a:p>
        </p:txBody>
      </p:sp>
      <p:sp>
        <p:nvSpPr>
          <p:cNvPr id="66" name="Rectangle 65"/>
          <p:cNvSpPr/>
          <p:nvPr/>
        </p:nvSpPr>
        <p:spPr>
          <a:xfrm>
            <a:off x="2250335" y="530915"/>
            <a:ext cx="4150466" cy="5266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175681" y="130805"/>
            <a:ext cx="1110560" cy="400110"/>
          </a:xfrm>
          <a:prstGeom prst="rect">
            <a:avLst/>
          </a:prstGeom>
          <a:noFill/>
        </p:spPr>
        <p:txBody>
          <a:bodyPr wrap="none" rtlCol="0">
            <a:spAutoFit/>
          </a:bodyPr>
          <a:lstStyle/>
          <a:p>
            <a:r>
              <a:rPr lang="en-US" sz="2000" b="1" dirty="0" smtClean="0"/>
              <a:t>Network</a:t>
            </a:r>
            <a:endParaRPr lang="en-US" sz="2000" b="1" dirty="0"/>
          </a:p>
        </p:txBody>
      </p:sp>
      <p:grpSp>
        <p:nvGrpSpPr>
          <p:cNvPr id="2" name="Group 39"/>
          <p:cNvGrpSpPr/>
          <p:nvPr/>
        </p:nvGrpSpPr>
        <p:grpSpPr>
          <a:xfrm>
            <a:off x="6553200" y="1262029"/>
            <a:ext cx="2382672" cy="1723626"/>
            <a:chOff x="2975855" y="1298931"/>
            <a:chExt cx="2382672" cy="1723626"/>
          </a:xfrm>
        </p:grpSpPr>
        <p:cxnSp>
          <p:nvCxnSpPr>
            <p:cNvPr id="42" name="Straight Arrow Connector 41"/>
            <p:cNvCxnSpPr>
              <a:endCxn id="82" idx="2"/>
            </p:cNvCxnSpPr>
            <p:nvPr/>
          </p:nvCxnSpPr>
          <p:spPr>
            <a:xfrm>
              <a:off x="3547281" y="2802395"/>
              <a:ext cx="1277846" cy="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endCxn id="84" idx="0"/>
            </p:cNvCxnSpPr>
            <p:nvPr/>
          </p:nvCxnSpPr>
          <p:spPr>
            <a:xfrm>
              <a:off x="3242555"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68"/>
            <p:cNvGrpSpPr/>
            <p:nvPr/>
          </p:nvGrpSpPr>
          <p:grpSpPr>
            <a:xfrm>
              <a:off x="2975855" y="2582234"/>
              <a:ext cx="533400" cy="440323"/>
              <a:chOff x="6858000" y="1998077"/>
              <a:chExt cx="533400" cy="440323"/>
            </a:xfrm>
          </p:grpSpPr>
          <p:sp>
            <p:nvSpPr>
              <p:cNvPr id="83" name="TextBox 82"/>
              <p:cNvSpPr txBox="1"/>
              <p:nvPr/>
            </p:nvSpPr>
            <p:spPr>
              <a:xfrm>
                <a:off x="6973857" y="2033572"/>
                <a:ext cx="301686" cy="369332"/>
              </a:xfrm>
              <a:prstGeom prst="rect">
                <a:avLst/>
              </a:prstGeom>
              <a:noFill/>
            </p:spPr>
            <p:txBody>
              <a:bodyPr wrap="none" rtlCol="0">
                <a:spAutoFit/>
              </a:bodyPr>
              <a:lstStyle/>
              <a:p>
                <a:r>
                  <a:rPr lang="en-US" dirty="0"/>
                  <a:t>1</a:t>
                </a:r>
              </a:p>
            </p:txBody>
          </p:sp>
          <p:sp>
            <p:nvSpPr>
              <p:cNvPr id="84" name="Oval 83"/>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69"/>
            <p:cNvGrpSpPr/>
            <p:nvPr/>
          </p:nvGrpSpPr>
          <p:grpSpPr>
            <a:xfrm>
              <a:off x="4825127" y="2582234"/>
              <a:ext cx="533400" cy="440323"/>
              <a:chOff x="6858000" y="1998077"/>
              <a:chExt cx="533400" cy="440323"/>
            </a:xfrm>
          </p:grpSpPr>
          <p:sp>
            <p:nvSpPr>
              <p:cNvPr id="81" name="TextBox 80"/>
              <p:cNvSpPr txBox="1"/>
              <p:nvPr/>
            </p:nvSpPr>
            <p:spPr>
              <a:xfrm>
                <a:off x="6973857" y="2033572"/>
                <a:ext cx="301686" cy="369332"/>
              </a:xfrm>
              <a:prstGeom prst="rect">
                <a:avLst/>
              </a:prstGeom>
              <a:noFill/>
            </p:spPr>
            <p:txBody>
              <a:bodyPr wrap="none" rtlCol="0">
                <a:spAutoFit/>
              </a:bodyPr>
              <a:lstStyle/>
              <a:p>
                <a:r>
                  <a:rPr lang="en-US" dirty="0"/>
                  <a:t>8</a:t>
                </a:r>
              </a:p>
            </p:txBody>
          </p:sp>
          <p:sp>
            <p:nvSpPr>
              <p:cNvPr id="82" name="Oval 81"/>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70"/>
            <p:cNvGrpSpPr/>
            <p:nvPr/>
          </p:nvGrpSpPr>
          <p:grpSpPr>
            <a:xfrm>
              <a:off x="2975855" y="1298931"/>
              <a:ext cx="533400" cy="440323"/>
              <a:chOff x="6858000" y="1998077"/>
              <a:chExt cx="533400" cy="440323"/>
            </a:xfrm>
          </p:grpSpPr>
          <p:sp>
            <p:nvSpPr>
              <p:cNvPr id="79" name="TextBox 78"/>
              <p:cNvSpPr txBox="1"/>
              <p:nvPr/>
            </p:nvSpPr>
            <p:spPr>
              <a:xfrm>
                <a:off x="6973857" y="2033572"/>
                <a:ext cx="301686" cy="369332"/>
              </a:xfrm>
              <a:prstGeom prst="rect">
                <a:avLst/>
              </a:prstGeom>
              <a:noFill/>
            </p:spPr>
            <p:txBody>
              <a:bodyPr wrap="none" rtlCol="0">
                <a:spAutoFit/>
              </a:bodyPr>
              <a:lstStyle/>
              <a:p>
                <a:r>
                  <a:rPr lang="en-US" dirty="0" smtClean="0"/>
                  <a:t>5</a:t>
                </a:r>
                <a:endParaRPr lang="en-US" dirty="0"/>
              </a:p>
            </p:txBody>
          </p:sp>
          <p:sp>
            <p:nvSpPr>
              <p:cNvPr id="80" name="Oval 79"/>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71"/>
            <p:cNvGrpSpPr/>
            <p:nvPr/>
          </p:nvGrpSpPr>
          <p:grpSpPr>
            <a:xfrm>
              <a:off x="4825127" y="1298931"/>
              <a:ext cx="533400" cy="440323"/>
              <a:chOff x="6858000" y="1998077"/>
              <a:chExt cx="533400" cy="440323"/>
            </a:xfrm>
          </p:grpSpPr>
          <p:sp>
            <p:nvSpPr>
              <p:cNvPr id="77" name="TextBox 76"/>
              <p:cNvSpPr txBox="1"/>
              <p:nvPr/>
            </p:nvSpPr>
            <p:spPr>
              <a:xfrm>
                <a:off x="6973857" y="2033572"/>
                <a:ext cx="301686" cy="369332"/>
              </a:xfrm>
              <a:prstGeom prst="rect">
                <a:avLst/>
              </a:prstGeom>
              <a:noFill/>
            </p:spPr>
            <p:txBody>
              <a:bodyPr wrap="none" rtlCol="0">
                <a:spAutoFit/>
              </a:bodyPr>
              <a:lstStyle/>
              <a:p>
                <a:r>
                  <a:rPr lang="en-US" dirty="0" smtClean="0"/>
                  <a:t>3</a:t>
                </a:r>
                <a:endParaRPr lang="en-US" dirty="0"/>
              </a:p>
            </p:txBody>
          </p:sp>
          <p:sp>
            <p:nvSpPr>
              <p:cNvPr id="78" name="Oval 77"/>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Arrow Connector 72"/>
            <p:cNvCxnSpPr>
              <a:stCxn id="80" idx="5"/>
              <a:endCxn id="78" idx="3"/>
            </p:cNvCxnSpPr>
            <p:nvPr/>
          </p:nvCxnSpPr>
          <p:spPr>
            <a:xfrm>
              <a:off x="3431140" y="1674770"/>
              <a:ext cx="1472102"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3431140" y="1334426"/>
              <a:ext cx="1472102" cy="0"/>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219700"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78" idx="4"/>
            </p:cNvCxnSpPr>
            <p:nvPr/>
          </p:nvCxnSpPr>
          <p:spPr>
            <a:xfrm flipV="1">
              <a:off x="3400507" y="1739254"/>
              <a:ext cx="1691320" cy="8784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85" name="Content Placeholder 3"/>
          <p:cNvSpPr txBox="1">
            <a:spLocks/>
          </p:cNvSpPr>
          <p:nvPr/>
        </p:nvSpPr>
        <p:spPr>
          <a:xfrm>
            <a:off x="2248765" y="530915"/>
            <a:ext cx="4152035" cy="526678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Value of in1 should equal the set of messages sent on links incoming to node 1</a:t>
            </a:r>
          </a:p>
          <a:p>
            <a:pPr marL="457200" indent="-457200">
              <a:spcBef>
                <a:spcPct val="20000"/>
              </a:spcBef>
              <a:buFont typeface="Wingdings" pitchFamily="2" charset="2"/>
              <a:buChar char="q"/>
              <a:defRPr/>
            </a:pPr>
            <a:r>
              <a:rPr lang="en-US" sz="2000" dirty="0" smtClean="0">
                <a:latin typeface="Comic Sans MS" pitchFamily="66" charset="0"/>
              </a:rPr>
              <a:t>Sample code:</a:t>
            </a:r>
          </a:p>
          <a:p>
            <a:pPr lvl="1">
              <a:spcBef>
                <a:spcPct val="20000"/>
              </a:spcBef>
              <a:defRPr/>
            </a:pPr>
            <a:r>
              <a:rPr lang="en-US" sz="2000" dirty="0" smtClean="0">
                <a:latin typeface="Comic Sans MS" pitchFamily="66" charset="0"/>
              </a:rPr>
              <a:t>  in1 := </a:t>
            </a:r>
            <a:r>
              <a:rPr lang="en-US" sz="2000" dirty="0" err="1" smtClean="0">
                <a:latin typeface="Comic Sans MS" pitchFamily="66" charset="0"/>
              </a:rPr>
              <a:t>EmptySet</a:t>
            </a:r>
            <a:r>
              <a:rPr lang="en-US" sz="2000" dirty="0" smtClean="0">
                <a:latin typeface="Comic Sans MS" pitchFamily="66" charset="0"/>
              </a:rPr>
              <a:t>;</a:t>
            </a:r>
          </a:p>
          <a:p>
            <a:pPr lvl="1">
              <a:spcBef>
                <a:spcPct val="20000"/>
              </a:spcBef>
              <a:defRPr/>
            </a:pPr>
            <a:r>
              <a:rPr lang="en-US" sz="2000" dirty="0" smtClean="0">
                <a:latin typeface="Comic Sans MS" pitchFamily="66" charset="0"/>
              </a:rPr>
              <a:t>  if out5? then        	Insert(out5,in1);</a:t>
            </a:r>
          </a:p>
          <a:p>
            <a:pPr lvl="1">
              <a:spcBef>
                <a:spcPct val="20000"/>
              </a:spcBef>
              <a:defRPr/>
            </a:pPr>
            <a:r>
              <a:rPr lang="en-US" sz="2000" dirty="0" smtClean="0">
                <a:latin typeface="Comic Sans MS" pitchFamily="66" charset="0"/>
              </a:rPr>
              <a:t>  if out8? Then 	Insert(out8,in1);</a:t>
            </a:r>
          </a:p>
          <a:p>
            <a:pPr marL="342900" indent="-342900">
              <a:spcBef>
                <a:spcPct val="20000"/>
              </a:spcBef>
              <a:buFont typeface="Wingdings" panose="05000000000000000000" pitchFamily="2" charset="2"/>
              <a:buChar char="q"/>
              <a:defRPr/>
            </a:pPr>
            <a:r>
              <a:rPr lang="en-US" sz="2000" dirty="0" smtClean="0">
                <a:latin typeface="Comic Sans MS" pitchFamily="66" charset="0"/>
              </a:rPr>
              <a:t>Update of in5, in3, in8 similar</a:t>
            </a:r>
          </a:p>
        </p:txBody>
      </p:sp>
      <p:grpSp>
        <p:nvGrpSpPr>
          <p:cNvPr id="51" name="Group 50"/>
          <p:cNvGrpSpPr/>
          <p:nvPr/>
        </p:nvGrpSpPr>
        <p:grpSpPr>
          <a:xfrm>
            <a:off x="0" y="6142038"/>
            <a:ext cx="9144000" cy="715962"/>
            <a:chOff x="0" y="6142038"/>
            <a:chExt cx="9144000" cy="715962"/>
          </a:xfrm>
        </p:grpSpPr>
        <p:pic>
          <p:nvPicPr>
            <p:cNvPr id="5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8" name="Object 2"/>
            <p:cNvGraphicFramePr>
              <a:graphicFrameLocks noChangeAspect="1"/>
            </p:cNvGraphicFramePr>
            <p:nvPr/>
          </p:nvGraphicFramePr>
          <p:xfrm>
            <a:off x="8653463" y="6163469"/>
            <a:ext cx="490537" cy="673100"/>
          </p:xfrm>
          <a:graphic>
            <a:graphicData uri="http://schemas.openxmlformats.org/presentationml/2006/ole">
              <p:oleObj spid="_x0000_s108547" name="Acrobat Document" r:id="rId4" imgW="4790808" imgH="6162472" progId="AcroExch.Document.7">
                <p:embed/>
              </p:oleObj>
            </a:graphicData>
          </a:graphic>
        </p:graphicFrame>
      </p:grpSp>
    </p:spTree>
    <p:extLst>
      <p:ext uri="{BB962C8B-B14F-4D97-AF65-F5344CB8AC3E}">
        <p14:creationId xmlns:p14="http://schemas.microsoft.com/office/powerpoint/2010/main" xmlns="" val="363522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5">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Leader Election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2971800"/>
            <a:ext cx="9076225" cy="301269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Classical coordination problem: Elect a unique node as a leader</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Exchange messages to find out which nodes are in network</a:t>
            </a:r>
            <a:endParaRPr lang="en-US" sz="2000" dirty="0">
              <a:latin typeface="Comic Sans MS" pitchFamily="66" charset="0"/>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Output the decision using the variable status</a:t>
            </a:r>
          </a:p>
          <a:p>
            <a:pPr marL="457200" indent="-457200">
              <a:spcBef>
                <a:spcPct val="20000"/>
              </a:spcBef>
              <a:buFont typeface="Wingdings" pitchFamily="2" charset="2"/>
              <a:buChar char="q"/>
              <a:defRPr/>
            </a:pPr>
            <a:r>
              <a:rPr lang="en-US" sz="2000" dirty="0" smtClean="0">
                <a:latin typeface="Comic Sans MS" pitchFamily="66" charset="0"/>
              </a:rPr>
              <a:t>Requirements</a:t>
            </a:r>
          </a:p>
          <a:p>
            <a:pPr marL="914400" lvl="1" indent="-457200">
              <a:spcBef>
                <a:spcPct val="20000"/>
              </a:spcBef>
              <a:buFont typeface="+mj-lt"/>
              <a:buAutoNum type="arabicPeriod"/>
              <a:defRPr/>
            </a:pPr>
            <a:r>
              <a:rPr lang="en-US" sz="2000" dirty="0" smtClean="0">
                <a:latin typeface="Comic Sans MS" pitchFamily="66" charset="0"/>
              </a:rPr>
              <a:t>Eventually every node sets status to either leader or follower</a:t>
            </a:r>
          </a:p>
          <a:p>
            <a:pPr marL="914400" lvl="1" indent="-457200">
              <a:spcBef>
                <a:spcPct val="20000"/>
              </a:spcBef>
              <a:buFont typeface="+mj-lt"/>
              <a:buAutoNum type="arabicPeriod"/>
              <a:defRPr/>
            </a:pPr>
            <a:r>
              <a:rPr lang="en-US" sz="2000" dirty="0" smtClean="0">
                <a:latin typeface="Comic Sans MS" pitchFamily="66" charset="0"/>
              </a:rPr>
              <a:t>Only one node sets status to leader</a:t>
            </a:r>
          </a:p>
        </p:txBody>
      </p:sp>
      <p:sp>
        <p:nvSpPr>
          <p:cNvPr id="29" name="Rectangle 28"/>
          <p:cNvSpPr/>
          <p:nvPr/>
        </p:nvSpPr>
        <p:spPr>
          <a:xfrm>
            <a:off x="3400459" y="1627793"/>
            <a:ext cx="1870633" cy="1132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2530480" y="2194102"/>
            <a:ext cx="890777"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969780" y="1631899"/>
            <a:ext cx="1345169"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a:t>
            </a:r>
            <a:endParaRPr lang="en-US" dirty="0"/>
          </a:p>
        </p:txBody>
      </p:sp>
      <p:cxnSp>
        <p:nvCxnSpPr>
          <p:cNvPr id="36" name="Straight Connector 35"/>
          <p:cNvCxnSpPr/>
          <p:nvPr/>
        </p:nvCxnSpPr>
        <p:spPr>
          <a:xfrm>
            <a:off x="3376429" y="2087403"/>
            <a:ext cx="1870634" cy="4107"/>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89536" y="1627793"/>
            <a:ext cx="1487908" cy="369332"/>
          </a:xfrm>
          <a:prstGeom prst="rect">
            <a:avLst/>
          </a:prstGeom>
          <a:noFill/>
        </p:spPr>
        <p:txBody>
          <a:bodyPr wrap="none" rtlCol="0">
            <a:spAutoFit/>
          </a:bodyPr>
          <a:lstStyle/>
          <a:p>
            <a:r>
              <a:rPr lang="en-US" dirty="0" err="1" smtClean="0"/>
              <a:t>nat</a:t>
            </a:r>
            <a:r>
              <a:rPr lang="en-US" dirty="0" smtClean="0"/>
              <a:t> id := </a:t>
            </a:r>
            <a:r>
              <a:rPr lang="en-US" dirty="0" err="1" smtClean="0"/>
              <a:t>myID</a:t>
            </a:r>
            <a:endParaRPr lang="en-US" dirty="0"/>
          </a:p>
        </p:txBody>
      </p:sp>
      <p:sp>
        <p:nvSpPr>
          <p:cNvPr id="40" name="TextBox 39"/>
          <p:cNvSpPr txBox="1"/>
          <p:nvPr/>
        </p:nvSpPr>
        <p:spPr>
          <a:xfrm>
            <a:off x="3400459" y="1155868"/>
            <a:ext cx="1502206" cy="369332"/>
          </a:xfrm>
          <a:prstGeom prst="rect">
            <a:avLst/>
          </a:prstGeom>
          <a:noFill/>
        </p:spPr>
        <p:txBody>
          <a:bodyPr wrap="none" rtlCol="0">
            <a:spAutoFit/>
          </a:bodyPr>
          <a:lstStyle/>
          <a:p>
            <a:r>
              <a:rPr lang="en-US" dirty="0" err="1" smtClean="0"/>
              <a:t>NetworkNode</a:t>
            </a:r>
            <a:endParaRPr lang="en-US" dirty="0"/>
          </a:p>
        </p:txBody>
      </p:sp>
      <p:grpSp>
        <p:nvGrpSpPr>
          <p:cNvPr id="3" name="Group 2"/>
          <p:cNvGrpSpPr/>
          <p:nvPr/>
        </p:nvGrpSpPr>
        <p:grpSpPr>
          <a:xfrm>
            <a:off x="5247063" y="1676400"/>
            <a:ext cx="3528135" cy="978932"/>
            <a:chOff x="5247063" y="1676400"/>
            <a:chExt cx="3528135" cy="978932"/>
          </a:xfrm>
        </p:grpSpPr>
        <p:cxnSp>
          <p:nvCxnSpPr>
            <p:cNvPr id="30" name="Straight Arrow Connector 29"/>
            <p:cNvCxnSpPr/>
            <p:nvPr/>
          </p:nvCxnSpPr>
          <p:spPr>
            <a:xfrm>
              <a:off x="5247063" y="2091510"/>
              <a:ext cx="8017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0" y="1676400"/>
              <a:ext cx="1610634"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a:t>
              </a:r>
              <a:endParaRPr lang="en-US" dirty="0"/>
            </a:p>
          </p:txBody>
        </p:sp>
        <p:cxnSp>
          <p:nvCxnSpPr>
            <p:cNvPr id="15" name="Straight Arrow Connector 14"/>
            <p:cNvCxnSpPr/>
            <p:nvPr/>
          </p:nvCxnSpPr>
          <p:spPr>
            <a:xfrm>
              <a:off x="5271092" y="2644410"/>
              <a:ext cx="8017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34000" y="2286000"/>
              <a:ext cx="3441198" cy="369332"/>
            </a:xfrm>
            <a:prstGeom prst="rect">
              <a:avLst/>
            </a:prstGeom>
            <a:noFill/>
          </p:spPr>
          <p:txBody>
            <a:bodyPr wrap="none" rtlCol="0">
              <a:spAutoFit/>
            </a:bodyPr>
            <a:lstStyle/>
            <a:p>
              <a:r>
                <a:rPr lang="en-US" dirty="0" smtClean="0"/>
                <a:t>{unknown, leader, follower}  status</a:t>
              </a:r>
              <a:endParaRPr lang="en-US" dirty="0"/>
            </a:p>
          </p:txBody>
        </p:sp>
      </p:grpSp>
      <p:grpSp>
        <p:nvGrpSpPr>
          <p:cNvPr id="21" name="Group 20"/>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p:oleObj spid="_x0000_s109571" name="Acrobat Document" r:id="rId4" imgW="4790808" imgH="6162472" progId="AcroExch.Document.7">
                <p:embed/>
              </p:oleObj>
            </a:graphicData>
          </a:graphic>
        </p:graphicFrame>
      </p:grpSp>
    </p:spTree>
    <p:extLst>
      <p:ext uri="{BB962C8B-B14F-4D97-AF65-F5344CB8AC3E}">
        <p14:creationId xmlns:p14="http://schemas.microsoft.com/office/powerpoint/2010/main" xmlns="" val="3806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Leader Election: Flooding Algorithm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1" y="1295400"/>
            <a:ext cx="8991600" cy="39624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Goal: Elect the node with highest identifier as the leader</a:t>
            </a:r>
          </a:p>
          <a:p>
            <a:pPr marL="457200" indent="-457200">
              <a:spcBef>
                <a:spcPct val="20000"/>
              </a:spcBef>
              <a:buFont typeface="Wingdings" pitchFamily="2" charset="2"/>
              <a:buChar char="q"/>
              <a:defRPr/>
            </a:pPr>
            <a:r>
              <a:rPr lang="en-US" sz="2000" dirty="0" smtClean="0">
                <a:latin typeface="Comic Sans MS" pitchFamily="66" charset="0"/>
              </a:rPr>
              <a:t>Strategy: Transmit highest id you have encountered so far to your neighbors</a:t>
            </a:r>
          </a:p>
          <a:p>
            <a:pPr marL="457200" indent="-457200">
              <a:spcBef>
                <a:spcPct val="20000"/>
              </a:spcBef>
              <a:buFont typeface="Wingdings" pitchFamily="2" charset="2"/>
              <a:buChar char="q"/>
              <a:defRPr/>
            </a:pPr>
            <a:r>
              <a:rPr lang="en-US" sz="2000" dirty="0" smtClean="0">
                <a:latin typeface="Comic Sans MS" pitchFamily="66" charset="0"/>
              </a:rPr>
              <a:t>Implementation:</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Maintain a state variable, id, initialized to your own identifier</a:t>
            </a:r>
            <a:endParaRPr lang="en-US" sz="2000" dirty="0">
              <a:latin typeface="Comic Sans MS" pitchFamily="66" charset="0"/>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each round, transmit value of id on output</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Receive input values from the network</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value higher than id received, then update id</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110595" name="Acrobat Document" r:id="rId4" imgW="4790808" imgH="6162472" progId="AcroExch.Document.7">
                <p:embed/>
              </p:oleObj>
            </a:graphicData>
          </a:graphic>
        </p:graphicFrame>
      </p:grpSp>
    </p:spTree>
    <p:extLst>
      <p:ext uri="{BB962C8B-B14F-4D97-AF65-F5344CB8AC3E}">
        <p14:creationId xmlns:p14="http://schemas.microsoft.com/office/powerpoint/2010/main" xmlns="" val="28913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Execution of Leader Election</a:t>
            </a:r>
            <a:endParaRPr lang="en-US" sz="2800" dirty="0">
              <a:solidFill>
                <a:srgbClr val="C00000"/>
              </a:solidFill>
              <a:latin typeface="Comic Sans MS" pitchFamily="66" charset="0"/>
              <a:cs typeface="Times New Roman" pitchFamily="18" charset="0"/>
            </a:endParaRPr>
          </a:p>
        </p:txBody>
      </p:sp>
      <p:grpSp>
        <p:nvGrpSpPr>
          <p:cNvPr id="4" name="Group 4"/>
          <p:cNvGrpSpPr/>
          <p:nvPr/>
        </p:nvGrpSpPr>
        <p:grpSpPr>
          <a:xfrm>
            <a:off x="713268" y="1403597"/>
            <a:ext cx="2382672" cy="1723626"/>
            <a:chOff x="2975855" y="1298931"/>
            <a:chExt cx="2382672" cy="1723626"/>
          </a:xfrm>
        </p:grpSpPr>
        <p:cxnSp>
          <p:nvCxnSpPr>
            <p:cNvPr id="11" name="Straight Arrow Connector 10"/>
            <p:cNvCxnSpPr>
              <a:endCxn id="20" idx="2"/>
            </p:cNvCxnSpPr>
            <p:nvPr/>
          </p:nvCxnSpPr>
          <p:spPr>
            <a:xfrm>
              <a:off x="3547281" y="2802395"/>
              <a:ext cx="1277846" cy="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3" idx="0"/>
            </p:cNvCxnSpPr>
            <p:nvPr/>
          </p:nvCxnSpPr>
          <p:spPr>
            <a:xfrm>
              <a:off x="3242555"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3"/>
            <p:cNvGrpSpPr/>
            <p:nvPr/>
          </p:nvGrpSpPr>
          <p:grpSpPr>
            <a:xfrm>
              <a:off x="2975855" y="2582234"/>
              <a:ext cx="533400" cy="440323"/>
              <a:chOff x="6858000" y="1998077"/>
              <a:chExt cx="533400" cy="440323"/>
            </a:xfrm>
          </p:grpSpPr>
          <p:sp>
            <p:nvSpPr>
              <p:cNvPr id="16" name="TextBox 15"/>
              <p:cNvSpPr txBox="1"/>
              <p:nvPr/>
            </p:nvSpPr>
            <p:spPr>
              <a:xfrm>
                <a:off x="6973857" y="2033572"/>
                <a:ext cx="301686" cy="369332"/>
              </a:xfrm>
              <a:prstGeom prst="rect">
                <a:avLst/>
              </a:prstGeom>
              <a:noFill/>
            </p:spPr>
            <p:txBody>
              <a:bodyPr wrap="none" rtlCol="0">
                <a:spAutoFit/>
              </a:bodyPr>
              <a:lstStyle/>
              <a:p>
                <a:r>
                  <a:rPr lang="en-US" dirty="0"/>
                  <a:t>1</a:t>
                </a:r>
              </a:p>
            </p:txBody>
          </p:sp>
          <p:sp>
            <p:nvSpPr>
              <p:cNvPr id="3" name="Oval 2"/>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17"/>
            <p:cNvGrpSpPr/>
            <p:nvPr/>
          </p:nvGrpSpPr>
          <p:grpSpPr>
            <a:xfrm>
              <a:off x="4825127" y="2582234"/>
              <a:ext cx="533400" cy="440323"/>
              <a:chOff x="6858000" y="1998077"/>
              <a:chExt cx="533400" cy="440323"/>
            </a:xfrm>
          </p:grpSpPr>
          <p:sp>
            <p:nvSpPr>
              <p:cNvPr id="19" name="TextBox 18"/>
              <p:cNvSpPr txBox="1"/>
              <p:nvPr/>
            </p:nvSpPr>
            <p:spPr>
              <a:xfrm>
                <a:off x="6973857" y="2033572"/>
                <a:ext cx="301686" cy="369332"/>
              </a:xfrm>
              <a:prstGeom prst="rect">
                <a:avLst/>
              </a:prstGeom>
              <a:noFill/>
            </p:spPr>
            <p:txBody>
              <a:bodyPr wrap="none" rtlCol="0">
                <a:spAutoFit/>
              </a:bodyPr>
              <a:lstStyle/>
              <a:p>
                <a:r>
                  <a:rPr lang="en-US" dirty="0"/>
                  <a:t>8</a:t>
                </a:r>
              </a:p>
            </p:txBody>
          </p:sp>
          <p:sp>
            <p:nvSpPr>
              <p:cNvPr id="20" name="Oval 19"/>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20"/>
            <p:cNvGrpSpPr/>
            <p:nvPr/>
          </p:nvGrpSpPr>
          <p:grpSpPr>
            <a:xfrm>
              <a:off x="2975855" y="1298931"/>
              <a:ext cx="533400" cy="440323"/>
              <a:chOff x="6858000" y="1998077"/>
              <a:chExt cx="533400" cy="440323"/>
            </a:xfrm>
          </p:grpSpPr>
          <p:sp>
            <p:nvSpPr>
              <p:cNvPr id="22" name="TextBox 21"/>
              <p:cNvSpPr txBox="1"/>
              <p:nvPr/>
            </p:nvSpPr>
            <p:spPr>
              <a:xfrm>
                <a:off x="6973857" y="2033572"/>
                <a:ext cx="301686" cy="369332"/>
              </a:xfrm>
              <a:prstGeom prst="rect">
                <a:avLst/>
              </a:prstGeom>
              <a:noFill/>
            </p:spPr>
            <p:txBody>
              <a:bodyPr wrap="none" rtlCol="0">
                <a:spAutoFit/>
              </a:bodyPr>
              <a:lstStyle/>
              <a:p>
                <a:r>
                  <a:rPr lang="en-US" dirty="0" smtClean="0"/>
                  <a:t>5</a:t>
                </a:r>
                <a:endParaRPr lang="en-US" dirty="0"/>
              </a:p>
            </p:txBody>
          </p:sp>
          <p:sp>
            <p:nvSpPr>
              <p:cNvPr id="23" name="Oval 22"/>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24"/>
            <p:cNvGrpSpPr/>
            <p:nvPr/>
          </p:nvGrpSpPr>
          <p:grpSpPr>
            <a:xfrm>
              <a:off x="4825127" y="1298931"/>
              <a:ext cx="533400" cy="440323"/>
              <a:chOff x="6858000" y="1998077"/>
              <a:chExt cx="533400" cy="440323"/>
            </a:xfrm>
          </p:grpSpPr>
          <p:sp>
            <p:nvSpPr>
              <p:cNvPr id="26" name="TextBox 25"/>
              <p:cNvSpPr txBox="1"/>
              <p:nvPr/>
            </p:nvSpPr>
            <p:spPr>
              <a:xfrm>
                <a:off x="6973857" y="2033572"/>
                <a:ext cx="301686" cy="369332"/>
              </a:xfrm>
              <a:prstGeom prst="rect">
                <a:avLst/>
              </a:prstGeom>
              <a:noFill/>
            </p:spPr>
            <p:txBody>
              <a:bodyPr wrap="none" rtlCol="0">
                <a:spAutoFit/>
              </a:bodyPr>
              <a:lstStyle/>
              <a:p>
                <a:r>
                  <a:rPr lang="en-US" dirty="0" smtClean="0"/>
                  <a:t>3</a:t>
                </a:r>
                <a:endParaRPr lang="en-US" dirty="0"/>
              </a:p>
            </p:txBody>
          </p:sp>
          <p:sp>
            <p:nvSpPr>
              <p:cNvPr id="27" name="Oval 26"/>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p:cNvCxnSpPr>
              <a:stCxn id="23" idx="5"/>
              <a:endCxn id="27" idx="3"/>
            </p:cNvCxnSpPr>
            <p:nvPr/>
          </p:nvCxnSpPr>
          <p:spPr>
            <a:xfrm>
              <a:off x="3431140" y="1674770"/>
              <a:ext cx="1472102"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431140" y="1334426"/>
              <a:ext cx="1472102" cy="0"/>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219700"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7" idx="4"/>
            </p:cNvCxnSpPr>
            <p:nvPr/>
          </p:nvCxnSpPr>
          <p:spPr>
            <a:xfrm flipV="1">
              <a:off x="3400507" y="1739254"/>
              <a:ext cx="1691320" cy="8784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3144770" y="1410104"/>
            <a:ext cx="301686" cy="369332"/>
          </a:xfrm>
          <a:prstGeom prst="rect">
            <a:avLst/>
          </a:prstGeom>
          <a:noFill/>
        </p:spPr>
        <p:txBody>
          <a:bodyPr wrap="none" rtlCol="0">
            <a:spAutoFit/>
          </a:bodyPr>
          <a:lstStyle/>
          <a:p>
            <a:r>
              <a:rPr lang="en-US" dirty="0" smtClean="0"/>
              <a:t>3</a:t>
            </a:r>
            <a:endParaRPr lang="en-US" dirty="0"/>
          </a:p>
        </p:txBody>
      </p:sp>
      <p:sp>
        <p:nvSpPr>
          <p:cNvPr id="30" name="TextBox 29"/>
          <p:cNvSpPr txBox="1"/>
          <p:nvPr/>
        </p:nvSpPr>
        <p:spPr>
          <a:xfrm>
            <a:off x="3174983" y="2682294"/>
            <a:ext cx="301686" cy="369332"/>
          </a:xfrm>
          <a:prstGeom prst="rect">
            <a:avLst/>
          </a:prstGeom>
          <a:noFill/>
        </p:spPr>
        <p:txBody>
          <a:bodyPr wrap="none" rtlCol="0">
            <a:spAutoFit/>
          </a:bodyPr>
          <a:lstStyle/>
          <a:p>
            <a:r>
              <a:rPr lang="en-US" dirty="0"/>
              <a:t>8</a:t>
            </a:r>
          </a:p>
        </p:txBody>
      </p:sp>
      <p:sp>
        <p:nvSpPr>
          <p:cNvPr id="34" name="TextBox 33"/>
          <p:cNvSpPr txBox="1"/>
          <p:nvPr/>
        </p:nvSpPr>
        <p:spPr>
          <a:xfrm>
            <a:off x="326927" y="2773272"/>
            <a:ext cx="301686" cy="369332"/>
          </a:xfrm>
          <a:prstGeom prst="rect">
            <a:avLst/>
          </a:prstGeom>
          <a:noFill/>
        </p:spPr>
        <p:txBody>
          <a:bodyPr wrap="none" rtlCol="0">
            <a:spAutoFit/>
          </a:bodyPr>
          <a:lstStyle/>
          <a:p>
            <a:r>
              <a:rPr lang="en-US" dirty="0"/>
              <a:t>1</a:t>
            </a:r>
          </a:p>
        </p:txBody>
      </p:sp>
      <p:sp>
        <p:nvSpPr>
          <p:cNvPr id="35" name="TextBox 34"/>
          <p:cNvSpPr txBox="1"/>
          <p:nvPr/>
        </p:nvSpPr>
        <p:spPr>
          <a:xfrm>
            <a:off x="326927" y="1439092"/>
            <a:ext cx="301686" cy="369332"/>
          </a:xfrm>
          <a:prstGeom prst="rect">
            <a:avLst/>
          </a:prstGeom>
          <a:noFill/>
        </p:spPr>
        <p:txBody>
          <a:bodyPr wrap="none" rtlCol="0">
            <a:spAutoFit/>
          </a:bodyPr>
          <a:lstStyle/>
          <a:p>
            <a:r>
              <a:rPr lang="en-US" dirty="0" smtClean="0"/>
              <a:t>5</a:t>
            </a:r>
            <a:endParaRPr lang="en-US" dirty="0"/>
          </a:p>
        </p:txBody>
      </p:sp>
      <p:grpSp>
        <p:nvGrpSpPr>
          <p:cNvPr id="9" name="Group 35"/>
          <p:cNvGrpSpPr/>
          <p:nvPr/>
        </p:nvGrpSpPr>
        <p:grpSpPr>
          <a:xfrm>
            <a:off x="5026950" y="1328000"/>
            <a:ext cx="2382672" cy="1723626"/>
            <a:chOff x="2975855" y="1298931"/>
            <a:chExt cx="2382672" cy="1723626"/>
          </a:xfrm>
        </p:grpSpPr>
        <p:cxnSp>
          <p:nvCxnSpPr>
            <p:cNvPr id="37" name="Straight Arrow Connector 36"/>
            <p:cNvCxnSpPr>
              <a:endCxn id="53" idx="2"/>
            </p:cNvCxnSpPr>
            <p:nvPr/>
          </p:nvCxnSpPr>
          <p:spPr>
            <a:xfrm>
              <a:off x="3547281" y="2802395"/>
              <a:ext cx="1277846" cy="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55" idx="0"/>
            </p:cNvCxnSpPr>
            <p:nvPr/>
          </p:nvCxnSpPr>
          <p:spPr>
            <a:xfrm>
              <a:off x="3242555"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0" name="Group 38"/>
            <p:cNvGrpSpPr/>
            <p:nvPr/>
          </p:nvGrpSpPr>
          <p:grpSpPr>
            <a:xfrm>
              <a:off x="2975855" y="2582234"/>
              <a:ext cx="533400" cy="440323"/>
              <a:chOff x="6858000" y="1998077"/>
              <a:chExt cx="533400" cy="440323"/>
            </a:xfrm>
          </p:grpSpPr>
          <p:sp>
            <p:nvSpPr>
              <p:cNvPr id="54" name="TextBox 53"/>
              <p:cNvSpPr txBox="1"/>
              <p:nvPr/>
            </p:nvSpPr>
            <p:spPr>
              <a:xfrm>
                <a:off x="6973857" y="2033572"/>
                <a:ext cx="301686" cy="369332"/>
              </a:xfrm>
              <a:prstGeom prst="rect">
                <a:avLst/>
              </a:prstGeom>
              <a:noFill/>
            </p:spPr>
            <p:txBody>
              <a:bodyPr wrap="none" rtlCol="0">
                <a:spAutoFit/>
              </a:bodyPr>
              <a:lstStyle/>
              <a:p>
                <a:r>
                  <a:rPr lang="en-US" dirty="0"/>
                  <a:t>1</a:t>
                </a:r>
              </a:p>
            </p:txBody>
          </p:sp>
          <p:sp>
            <p:nvSpPr>
              <p:cNvPr id="55" name="Oval 54"/>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39"/>
            <p:cNvGrpSpPr/>
            <p:nvPr/>
          </p:nvGrpSpPr>
          <p:grpSpPr>
            <a:xfrm>
              <a:off x="4825127" y="2582234"/>
              <a:ext cx="533400" cy="440323"/>
              <a:chOff x="6858000" y="1998077"/>
              <a:chExt cx="533400" cy="440323"/>
            </a:xfrm>
          </p:grpSpPr>
          <p:sp>
            <p:nvSpPr>
              <p:cNvPr id="52" name="TextBox 51"/>
              <p:cNvSpPr txBox="1"/>
              <p:nvPr/>
            </p:nvSpPr>
            <p:spPr>
              <a:xfrm>
                <a:off x="6973857" y="2033572"/>
                <a:ext cx="301686" cy="369332"/>
              </a:xfrm>
              <a:prstGeom prst="rect">
                <a:avLst/>
              </a:prstGeom>
              <a:noFill/>
            </p:spPr>
            <p:txBody>
              <a:bodyPr wrap="none" rtlCol="0">
                <a:spAutoFit/>
              </a:bodyPr>
              <a:lstStyle/>
              <a:p>
                <a:r>
                  <a:rPr lang="en-US" dirty="0"/>
                  <a:t>8</a:t>
                </a:r>
              </a:p>
            </p:txBody>
          </p:sp>
          <p:sp>
            <p:nvSpPr>
              <p:cNvPr id="53" name="Oval 52"/>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40"/>
            <p:cNvGrpSpPr/>
            <p:nvPr/>
          </p:nvGrpSpPr>
          <p:grpSpPr>
            <a:xfrm>
              <a:off x="2975855" y="1298931"/>
              <a:ext cx="533400" cy="440323"/>
              <a:chOff x="6858000" y="1998077"/>
              <a:chExt cx="533400" cy="440323"/>
            </a:xfrm>
          </p:grpSpPr>
          <p:sp>
            <p:nvSpPr>
              <p:cNvPr id="50" name="TextBox 49"/>
              <p:cNvSpPr txBox="1"/>
              <p:nvPr/>
            </p:nvSpPr>
            <p:spPr>
              <a:xfrm>
                <a:off x="6973857" y="2033572"/>
                <a:ext cx="301686" cy="369332"/>
              </a:xfrm>
              <a:prstGeom prst="rect">
                <a:avLst/>
              </a:prstGeom>
              <a:noFill/>
            </p:spPr>
            <p:txBody>
              <a:bodyPr wrap="none" rtlCol="0">
                <a:spAutoFit/>
              </a:bodyPr>
              <a:lstStyle/>
              <a:p>
                <a:r>
                  <a:rPr lang="en-US" dirty="0" smtClean="0"/>
                  <a:t>5</a:t>
                </a:r>
                <a:endParaRPr lang="en-US" dirty="0"/>
              </a:p>
            </p:txBody>
          </p:sp>
          <p:sp>
            <p:nvSpPr>
              <p:cNvPr id="51" name="Oval 50"/>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42"/>
            <p:cNvGrpSpPr/>
            <p:nvPr/>
          </p:nvGrpSpPr>
          <p:grpSpPr>
            <a:xfrm>
              <a:off x="4825127" y="1298931"/>
              <a:ext cx="533400" cy="440323"/>
              <a:chOff x="6858000" y="1998077"/>
              <a:chExt cx="533400" cy="440323"/>
            </a:xfrm>
          </p:grpSpPr>
          <p:sp>
            <p:nvSpPr>
              <p:cNvPr id="48" name="TextBox 47"/>
              <p:cNvSpPr txBox="1"/>
              <p:nvPr/>
            </p:nvSpPr>
            <p:spPr>
              <a:xfrm>
                <a:off x="6973857" y="2033572"/>
                <a:ext cx="301686" cy="369332"/>
              </a:xfrm>
              <a:prstGeom prst="rect">
                <a:avLst/>
              </a:prstGeom>
              <a:noFill/>
            </p:spPr>
            <p:txBody>
              <a:bodyPr wrap="none" rtlCol="0">
                <a:spAutoFit/>
              </a:bodyPr>
              <a:lstStyle/>
              <a:p>
                <a:r>
                  <a:rPr lang="en-US" dirty="0" smtClean="0"/>
                  <a:t>3</a:t>
                </a:r>
                <a:endParaRPr lang="en-US" dirty="0"/>
              </a:p>
            </p:txBody>
          </p:sp>
          <p:sp>
            <p:nvSpPr>
              <p:cNvPr id="49" name="Oval 48"/>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p:cNvCxnSpPr>
              <a:stCxn id="51" idx="5"/>
              <a:endCxn id="49" idx="3"/>
            </p:cNvCxnSpPr>
            <p:nvPr/>
          </p:nvCxnSpPr>
          <p:spPr>
            <a:xfrm>
              <a:off x="3431140" y="1674770"/>
              <a:ext cx="1472102"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431140" y="1334426"/>
              <a:ext cx="1472102" cy="0"/>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219700"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49" idx="4"/>
            </p:cNvCxnSpPr>
            <p:nvPr/>
          </p:nvCxnSpPr>
          <p:spPr>
            <a:xfrm flipV="1">
              <a:off x="3400507" y="1739254"/>
              <a:ext cx="1691320" cy="8784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7458452" y="1334507"/>
            <a:ext cx="301686" cy="369332"/>
          </a:xfrm>
          <a:prstGeom prst="rect">
            <a:avLst/>
          </a:prstGeom>
          <a:noFill/>
        </p:spPr>
        <p:txBody>
          <a:bodyPr wrap="none" rtlCol="0">
            <a:spAutoFit/>
          </a:bodyPr>
          <a:lstStyle/>
          <a:p>
            <a:r>
              <a:rPr lang="en-US" dirty="0" smtClean="0"/>
              <a:t>5</a:t>
            </a:r>
            <a:endParaRPr lang="en-US" dirty="0"/>
          </a:p>
        </p:txBody>
      </p:sp>
      <p:sp>
        <p:nvSpPr>
          <p:cNvPr id="57" name="TextBox 56"/>
          <p:cNvSpPr txBox="1"/>
          <p:nvPr/>
        </p:nvSpPr>
        <p:spPr>
          <a:xfrm>
            <a:off x="7488665" y="2606697"/>
            <a:ext cx="301686" cy="369332"/>
          </a:xfrm>
          <a:prstGeom prst="rect">
            <a:avLst/>
          </a:prstGeom>
          <a:noFill/>
        </p:spPr>
        <p:txBody>
          <a:bodyPr wrap="none" rtlCol="0">
            <a:spAutoFit/>
          </a:bodyPr>
          <a:lstStyle/>
          <a:p>
            <a:r>
              <a:rPr lang="en-US" dirty="0"/>
              <a:t>8</a:t>
            </a:r>
          </a:p>
        </p:txBody>
      </p:sp>
      <p:sp>
        <p:nvSpPr>
          <p:cNvPr id="58" name="TextBox 57"/>
          <p:cNvSpPr txBox="1"/>
          <p:nvPr/>
        </p:nvSpPr>
        <p:spPr>
          <a:xfrm>
            <a:off x="4640609" y="2697675"/>
            <a:ext cx="301686" cy="369332"/>
          </a:xfrm>
          <a:prstGeom prst="rect">
            <a:avLst/>
          </a:prstGeom>
          <a:noFill/>
        </p:spPr>
        <p:txBody>
          <a:bodyPr wrap="none" rtlCol="0">
            <a:spAutoFit/>
          </a:bodyPr>
          <a:lstStyle/>
          <a:p>
            <a:r>
              <a:rPr lang="en-US" dirty="0" smtClean="0"/>
              <a:t>8</a:t>
            </a:r>
            <a:endParaRPr lang="en-US" dirty="0"/>
          </a:p>
        </p:txBody>
      </p:sp>
      <p:sp>
        <p:nvSpPr>
          <p:cNvPr id="59" name="TextBox 58"/>
          <p:cNvSpPr txBox="1"/>
          <p:nvPr/>
        </p:nvSpPr>
        <p:spPr>
          <a:xfrm>
            <a:off x="4640609" y="1363495"/>
            <a:ext cx="301686" cy="369332"/>
          </a:xfrm>
          <a:prstGeom prst="rect">
            <a:avLst/>
          </a:prstGeom>
          <a:noFill/>
        </p:spPr>
        <p:txBody>
          <a:bodyPr wrap="none" rtlCol="0">
            <a:spAutoFit/>
          </a:bodyPr>
          <a:lstStyle/>
          <a:p>
            <a:r>
              <a:rPr lang="en-US" dirty="0" smtClean="0"/>
              <a:t>5</a:t>
            </a:r>
            <a:endParaRPr lang="en-US" dirty="0"/>
          </a:p>
        </p:txBody>
      </p:sp>
      <p:sp>
        <p:nvSpPr>
          <p:cNvPr id="60" name="TextBox 59"/>
          <p:cNvSpPr txBox="1"/>
          <p:nvPr/>
        </p:nvSpPr>
        <p:spPr>
          <a:xfrm>
            <a:off x="1524000" y="3200400"/>
            <a:ext cx="867545" cy="369332"/>
          </a:xfrm>
          <a:prstGeom prst="rect">
            <a:avLst/>
          </a:prstGeom>
          <a:noFill/>
        </p:spPr>
        <p:txBody>
          <a:bodyPr wrap="none" rtlCol="0">
            <a:spAutoFit/>
          </a:bodyPr>
          <a:lstStyle/>
          <a:p>
            <a:r>
              <a:rPr lang="en-US" dirty="0" smtClean="0"/>
              <a:t>Initially</a:t>
            </a:r>
            <a:endParaRPr lang="en-US" dirty="0"/>
          </a:p>
        </p:txBody>
      </p:sp>
      <p:sp>
        <p:nvSpPr>
          <p:cNvPr id="61" name="TextBox 60"/>
          <p:cNvSpPr txBox="1"/>
          <p:nvPr/>
        </p:nvSpPr>
        <p:spPr>
          <a:xfrm>
            <a:off x="5638800" y="3200400"/>
            <a:ext cx="1691553" cy="369332"/>
          </a:xfrm>
          <a:prstGeom prst="rect">
            <a:avLst/>
          </a:prstGeom>
          <a:noFill/>
        </p:spPr>
        <p:txBody>
          <a:bodyPr wrap="none" rtlCol="0">
            <a:spAutoFit/>
          </a:bodyPr>
          <a:lstStyle/>
          <a:p>
            <a:r>
              <a:rPr lang="en-US" dirty="0" smtClean="0"/>
              <a:t>After first round</a:t>
            </a:r>
            <a:endParaRPr lang="en-US" dirty="0"/>
          </a:p>
        </p:txBody>
      </p:sp>
      <p:grpSp>
        <p:nvGrpSpPr>
          <p:cNvPr id="15" name="Group 61"/>
          <p:cNvGrpSpPr/>
          <p:nvPr/>
        </p:nvGrpSpPr>
        <p:grpSpPr>
          <a:xfrm>
            <a:off x="471640" y="3882951"/>
            <a:ext cx="2399033" cy="1723626"/>
            <a:chOff x="2975855" y="1298931"/>
            <a:chExt cx="2399033" cy="1723626"/>
          </a:xfrm>
        </p:grpSpPr>
        <p:cxnSp>
          <p:nvCxnSpPr>
            <p:cNvPr id="63" name="Straight Arrow Connector 62"/>
            <p:cNvCxnSpPr>
              <a:endCxn id="78" idx="2"/>
            </p:cNvCxnSpPr>
            <p:nvPr/>
          </p:nvCxnSpPr>
          <p:spPr>
            <a:xfrm>
              <a:off x="3547281" y="2802395"/>
              <a:ext cx="1277846" cy="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80" idx="0"/>
            </p:cNvCxnSpPr>
            <p:nvPr/>
          </p:nvCxnSpPr>
          <p:spPr>
            <a:xfrm>
              <a:off x="3242555"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8" name="Group 64"/>
            <p:cNvGrpSpPr/>
            <p:nvPr/>
          </p:nvGrpSpPr>
          <p:grpSpPr>
            <a:xfrm>
              <a:off x="2975855" y="2582234"/>
              <a:ext cx="570233" cy="440323"/>
              <a:chOff x="6858000" y="1998077"/>
              <a:chExt cx="570233" cy="440323"/>
            </a:xfrm>
          </p:grpSpPr>
          <p:sp>
            <p:nvSpPr>
              <p:cNvPr id="79" name="TextBox 78"/>
              <p:cNvSpPr txBox="1"/>
              <p:nvPr/>
            </p:nvSpPr>
            <p:spPr>
              <a:xfrm>
                <a:off x="6919760" y="2013423"/>
                <a:ext cx="508473" cy="369332"/>
              </a:xfrm>
              <a:prstGeom prst="rect">
                <a:avLst/>
              </a:prstGeom>
              <a:noFill/>
            </p:spPr>
            <p:txBody>
              <a:bodyPr wrap="none" rtlCol="0">
                <a:spAutoFit/>
              </a:bodyPr>
              <a:lstStyle/>
              <a:p>
                <a:r>
                  <a:rPr lang="en-US" dirty="0" smtClean="0"/>
                  <a:t>1/8</a:t>
                </a:r>
                <a:endParaRPr lang="en-US" dirty="0"/>
              </a:p>
            </p:txBody>
          </p:sp>
          <p:sp>
            <p:nvSpPr>
              <p:cNvPr id="80" name="Oval 79"/>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65"/>
            <p:cNvGrpSpPr/>
            <p:nvPr/>
          </p:nvGrpSpPr>
          <p:grpSpPr>
            <a:xfrm>
              <a:off x="4825127" y="2582234"/>
              <a:ext cx="533400" cy="440323"/>
              <a:chOff x="6858000" y="1998077"/>
              <a:chExt cx="533400" cy="440323"/>
            </a:xfrm>
          </p:grpSpPr>
          <p:sp>
            <p:nvSpPr>
              <p:cNvPr id="77" name="TextBox 76"/>
              <p:cNvSpPr txBox="1"/>
              <p:nvPr/>
            </p:nvSpPr>
            <p:spPr>
              <a:xfrm>
                <a:off x="6973857" y="2033572"/>
                <a:ext cx="301686" cy="369332"/>
              </a:xfrm>
              <a:prstGeom prst="rect">
                <a:avLst/>
              </a:prstGeom>
              <a:noFill/>
            </p:spPr>
            <p:txBody>
              <a:bodyPr wrap="none" rtlCol="0">
                <a:spAutoFit/>
              </a:bodyPr>
              <a:lstStyle/>
              <a:p>
                <a:r>
                  <a:rPr lang="en-US" dirty="0"/>
                  <a:t>8</a:t>
                </a:r>
              </a:p>
            </p:txBody>
          </p:sp>
          <p:sp>
            <p:nvSpPr>
              <p:cNvPr id="78" name="Oval 77"/>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66"/>
            <p:cNvGrpSpPr/>
            <p:nvPr/>
          </p:nvGrpSpPr>
          <p:grpSpPr>
            <a:xfrm>
              <a:off x="2975855" y="1298931"/>
              <a:ext cx="533400" cy="440323"/>
              <a:chOff x="6858000" y="1998077"/>
              <a:chExt cx="533400" cy="440323"/>
            </a:xfrm>
          </p:grpSpPr>
          <p:sp>
            <p:nvSpPr>
              <p:cNvPr id="75" name="TextBox 74"/>
              <p:cNvSpPr txBox="1"/>
              <p:nvPr/>
            </p:nvSpPr>
            <p:spPr>
              <a:xfrm>
                <a:off x="6973857" y="2033572"/>
                <a:ext cx="301686" cy="369332"/>
              </a:xfrm>
              <a:prstGeom prst="rect">
                <a:avLst/>
              </a:prstGeom>
              <a:noFill/>
            </p:spPr>
            <p:txBody>
              <a:bodyPr wrap="none" rtlCol="0">
                <a:spAutoFit/>
              </a:bodyPr>
              <a:lstStyle/>
              <a:p>
                <a:r>
                  <a:rPr lang="en-US" dirty="0" smtClean="0"/>
                  <a:t>5</a:t>
                </a:r>
                <a:endParaRPr lang="en-US" dirty="0"/>
              </a:p>
            </p:txBody>
          </p:sp>
          <p:sp>
            <p:nvSpPr>
              <p:cNvPr id="76" name="Oval 75"/>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67"/>
            <p:cNvGrpSpPr/>
            <p:nvPr/>
          </p:nvGrpSpPr>
          <p:grpSpPr>
            <a:xfrm>
              <a:off x="4825127" y="1298931"/>
              <a:ext cx="549761" cy="440323"/>
              <a:chOff x="6858000" y="1998077"/>
              <a:chExt cx="549761" cy="440323"/>
            </a:xfrm>
          </p:grpSpPr>
          <p:sp>
            <p:nvSpPr>
              <p:cNvPr id="73" name="TextBox 72"/>
              <p:cNvSpPr txBox="1"/>
              <p:nvPr/>
            </p:nvSpPr>
            <p:spPr>
              <a:xfrm>
                <a:off x="6899288" y="2001326"/>
                <a:ext cx="508473" cy="369332"/>
              </a:xfrm>
              <a:prstGeom prst="rect">
                <a:avLst/>
              </a:prstGeom>
              <a:noFill/>
            </p:spPr>
            <p:txBody>
              <a:bodyPr wrap="none" rtlCol="0">
                <a:spAutoFit/>
              </a:bodyPr>
              <a:lstStyle/>
              <a:p>
                <a:r>
                  <a:rPr lang="en-US" dirty="0" smtClean="0"/>
                  <a:t>3/5</a:t>
                </a:r>
                <a:endParaRPr lang="en-US" dirty="0"/>
              </a:p>
            </p:txBody>
          </p:sp>
          <p:sp>
            <p:nvSpPr>
              <p:cNvPr id="74" name="Oval 73"/>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Arrow Connector 68"/>
            <p:cNvCxnSpPr>
              <a:stCxn id="76" idx="5"/>
              <a:endCxn id="74" idx="3"/>
            </p:cNvCxnSpPr>
            <p:nvPr/>
          </p:nvCxnSpPr>
          <p:spPr>
            <a:xfrm>
              <a:off x="3431140" y="1674770"/>
              <a:ext cx="1472102"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431140" y="1334426"/>
              <a:ext cx="1472102" cy="0"/>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5219700"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74" idx="4"/>
            </p:cNvCxnSpPr>
            <p:nvPr/>
          </p:nvCxnSpPr>
          <p:spPr>
            <a:xfrm flipV="1">
              <a:off x="3400507" y="1739254"/>
              <a:ext cx="1691320" cy="8784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2903142" y="3889458"/>
            <a:ext cx="301686" cy="369332"/>
          </a:xfrm>
          <a:prstGeom prst="rect">
            <a:avLst/>
          </a:prstGeom>
          <a:noFill/>
        </p:spPr>
        <p:txBody>
          <a:bodyPr wrap="none" rtlCol="0">
            <a:spAutoFit/>
          </a:bodyPr>
          <a:lstStyle/>
          <a:p>
            <a:r>
              <a:rPr lang="en-US" dirty="0"/>
              <a:t>8</a:t>
            </a:r>
          </a:p>
        </p:txBody>
      </p:sp>
      <p:sp>
        <p:nvSpPr>
          <p:cNvPr id="82" name="TextBox 81"/>
          <p:cNvSpPr txBox="1"/>
          <p:nvPr/>
        </p:nvSpPr>
        <p:spPr>
          <a:xfrm>
            <a:off x="2933355" y="5161648"/>
            <a:ext cx="301686" cy="369332"/>
          </a:xfrm>
          <a:prstGeom prst="rect">
            <a:avLst/>
          </a:prstGeom>
          <a:noFill/>
        </p:spPr>
        <p:txBody>
          <a:bodyPr wrap="none" rtlCol="0">
            <a:spAutoFit/>
          </a:bodyPr>
          <a:lstStyle/>
          <a:p>
            <a:r>
              <a:rPr lang="en-US" dirty="0"/>
              <a:t>8</a:t>
            </a:r>
          </a:p>
        </p:txBody>
      </p:sp>
      <p:sp>
        <p:nvSpPr>
          <p:cNvPr id="83" name="TextBox 82"/>
          <p:cNvSpPr txBox="1"/>
          <p:nvPr/>
        </p:nvSpPr>
        <p:spPr>
          <a:xfrm>
            <a:off x="85299" y="5252626"/>
            <a:ext cx="301686" cy="369332"/>
          </a:xfrm>
          <a:prstGeom prst="rect">
            <a:avLst/>
          </a:prstGeom>
          <a:noFill/>
        </p:spPr>
        <p:txBody>
          <a:bodyPr wrap="none" rtlCol="0">
            <a:spAutoFit/>
          </a:bodyPr>
          <a:lstStyle/>
          <a:p>
            <a:r>
              <a:rPr lang="en-US" dirty="0" smtClean="0"/>
              <a:t>8</a:t>
            </a:r>
            <a:endParaRPr lang="en-US" dirty="0"/>
          </a:p>
        </p:txBody>
      </p:sp>
      <p:sp>
        <p:nvSpPr>
          <p:cNvPr id="84" name="TextBox 83"/>
          <p:cNvSpPr txBox="1"/>
          <p:nvPr/>
        </p:nvSpPr>
        <p:spPr>
          <a:xfrm>
            <a:off x="85299" y="3918446"/>
            <a:ext cx="301686" cy="369332"/>
          </a:xfrm>
          <a:prstGeom prst="rect">
            <a:avLst/>
          </a:prstGeom>
          <a:noFill/>
        </p:spPr>
        <p:txBody>
          <a:bodyPr wrap="none" rtlCol="0">
            <a:spAutoFit/>
          </a:bodyPr>
          <a:lstStyle/>
          <a:p>
            <a:r>
              <a:rPr lang="en-US" dirty="0" smtClean="0"/>
              <a:t>5</a:t>
            </a:r>
            <a:endParaRPr lang="en-US" dirty="0"/>
          </a:p>
        </p:txBody>
      </p:sp>
      <p:sp>
        <p:nvSpPr>
          <p:cNvPr id="85" name="TextBox 84"/>
          <p:cNvSpPr txBox="1"/>
          <p:nvPr/>
        </p:nvSpPr>
        <p:spPr>
          <a:xfrm>
            <a:off x="1101344" y="5780051"/>
            <a:ext cx="1994329" cy="369332"/>
          </a:xfrm>
          <a:prstGeom prst="rect">
            <a:avLst/>
          </a:prstGeom>
          <a:noFill/>
        </p:spPr>
        <p:txBody>
          <a:bodyPr wrap="none" rtlCol="0">
            <a:spAutoFit/>
          </a:bodyPr>
          <a:lstStyle/>
          <a:p>
            <a:r>
              <a:rPr lang="en-US" dirty="0" smtClean="0"/>
              <a:t>After second round</a:t>
            </a:r>
            <a:endParaRPr lang="en-US" dirty="0"/>
          </a:p>
        </p:txBody>
      </p:sp>
      <p:grpSp>
        <p:nvGrpSpPr>
          <p:cNvPr id="36" name="Group 85"/>
          <p:cNvGrpSpPr/>
          <p:nvPr/>
        </p:nvGrpSpPr>
        <p:grpSpPr>
          <a:xfrm>
            <a:off x="5049152" y="3882951"/>
            <a:ext cx="2393521" cy="1723626"/>
            <a:chOff x="2975855" y="1298931"/>
            <a:chExt cx="2393521" cy="1723626"/>
          </a:xfrm>
        </p:grpSpPr>
        <p:cxnSp>
          <p:nvCxnSpPr>
            <p:cNvPr id="87" name="Straight Arrow Connector 86"/>
            <p:cNvCxnSpPr>
              <a:endCxn id="102" idx="2"/>
            </p:cNvCxnSpPr>
            <p:nvPr/>
          </p:nvCxnSpPr>
          <p:spPr>
            <a:xfrm>
              <a:off x="3547281" y="2802395"/>
              <a:ext cx="1277846" cy="1"/>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104" idx="0"/>
            </p:cNvCxnSpPr>
            <p:nvPr/>
          </p:nvCxnSpPr>
          <p:spPr>
            <a:xfrm>
              <a:off x="3242555"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9" name="Group 88"/>
            <p:cNvGrpSpPr/>
            <p:nvPr/>
          </p:nvGrpSpPr>
          <p:grpSpPr>
            <a:xfrm>
              <a:off x="2975855" y="2582234"/>
              <a:ext cx="564721" cy="440323"/>
              <a:chOff x="6858000" y="1998077"/>
              <a:chExt cx="564721" cy="440323"/>
            </a:xfrm>
          </p:grpSpPr>
          <p:sp>
            <p:nvSpPr>
              <p:cNvPr id="103" name="TextBox 102"/>
              <p:cNvSpPr txBox="1"/>
              <p:nvPr/>
            </p:nvSpPr>
            <p:spPr>
              <a:xfrm>
                <a:off x="6914248" y="2013423"/>
                <a:ext cx="508473" cy="369332"/>
              </a:xfrm>
              <a:prstGeom prst="rect">
                <a:avLst/>
              </a:prstGeom>
              <a:noFill/>
            </p:spPr>
            <p:txBody>
              <a:bodyPr wrap="none" rtlCol="0">
                <a:spAutoFit/>
              </a:bodyPr>
              <a:lstStyle/>
              <a:p>
                <a:r>
                  <a:rPr lang="en-US" dirty="0" smtClean="0"/>
                  <a:t>1/8</a:t>
                </a:r>
                <a:endParaRPr lang="en-US" dirty="0"/>
              </a:p>
            </p:txBody>
          </p:sp>
          <p:sp>
            <p:nvSpPr>
              <p:cNvPr id="104" name="Oval 103"/>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89"/>
            <p:cNvGrpSpPr/>
            <p:nvPr/>
          </p:nvGrpSpPr>
          <p:grpSpPr>
            <a:xfrm>
              <a:off x="4825127" y="2582234"/>
              <a:ext cx="533400" cy="440323"/>
              <a:chOff x="6858000" y="1998077"/>
              <a:chExt cx="533400" cy="440323"/>
            </a:xfrm>
          </p:grpSpPr>
          <p:sp>
            <p:nvSpPr>
              <p:cNvPr id="101" name="TextBox 100"/>
              <p:cNvSpPr txBox="1"/>
              <p:nvPr/>
            </p:nvSpPr>
            <p:spPr>
              <a:xfrm>
                <a:off x="6973857" y="2033572"/>
                <a:ext cx="301686" cy="369332"/>
              </a:xfrm>
              <a:prstGeom prst="rect">
                <a:avLst/>
              </a:prstGeom>
              <a:noFill/>
            </p:spPr>
            <p:txBody>
              <a:bodyPr wrap="none" rtlCol="0">
                <a:spAutoFit/>
              </a:bodyPr>
              <a:lstStyle/>
              <a:p>
                <a:r>
                  <a:rPr lang="en-US" dirty="0"/>
                  <a:t>8</a:t>
                </a:r>
              </a:p>
            </p:txBody>
          </p:sp>
          <p:sp>
            <p:nvSpPr>
              <p:cNvPr id="102" name="Oval 101"/>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90"/>
            <p:cNvGrpSpPr/>
            <p:nvPr/>
          </p:nvGrpSpPr>
          <p:grpSpPr>
            <a:xfrm>
              <a:off x="2975855" y="1298931"/>
              <a:ext cx="533400" cy="440323"/>
              <a:chOff x="6858000" y="1998077"/>
              <a:chExt cx="533400" cy="440323"/>
            </a:xfrm>
          </p:grpSpPr>
          <p:sp>
            <p:nvSpPr>
              <p:cNvPr id="99" name="TextBox 98"/>
              <p:cNvSpPr txBox="1"/>
              <p:nvPr/>
            </p:nvSpPr>
            <p:spPr>
              <a:xfrm>
                <a:off x="6973857" y="2033572"/>
                <a:ext cx="301686" cy="369332"/>
              </a:xfrm>
              <a:prstGeom prst="rect">
                <a:avLst/>
              </a:prstGeom>
              <a:noFill/>
            </p:spPr>
            <p:txBody>
              <a:bodyPr wrap="none" rtlCol="0">
                <a:spAutoFit/>
              </a:bodyPr>
              <a:lstStyle/>
              <a:p>
                <a:r>
                  <a:rPr lang="en-US" dirty="0" smtClean="0"/>
                  <a:t>5</a:t>
                </a:r>
                <a:endParaRPr lang="en-US" dirty="0"/>
              </a:p>
            </p:txBody>
          </p:sp>
          <p:sp>
            <p:nvSpPr>
              <p:cNvPr id="100" name="Oval 99"/>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91"/>
            <p:cNvGrpSpPr/>
            <p:nvPr/>
          </p:nvGrpSpPr>
          <p:grpSpPr>
            <a:xfrm>
              <a:off x="4825127" y="1298931"/>
              <a:ext cx="544249" cy="440323"/>
              <a:chOff x="6858000" y="1998077"/>
              <a:chExt cx="544249" cy="440323"/>
            </a:xfrm>
          </p:grpSpPr>
          <p:sp>
            <p:nvSpPr>
              <p:cNvPr id="97" name="TextBox 96"/>
              <p:cNvSpPr txBox="1"/>
              <p:nvPr/>
            </p:nvSpPr>
            <p:spPr>
              <a:xfrm>
                <a:off x="6893776" y="2001326"/>
                <a:ext cx="508473" cy="369332"/>
              </a:xfrm>
              <a:prstGeom prst="rect">
                <a:avLst/>
              </a:prstGeom>
              <a:noFill/>
            </p:spPr>
            <p:txBody>
              <a:bodyPr wrap="none" rtlCol="0">
                <a:spAutoFit/>
              </a:bodyPr>
              <a:lstStyle/>
              <a:p>
                <a:r>
                  <a:rPr lang="en-US" dirty="0" smtClean="0"/>
                  <a:t>3/8</a:t>
                </a:r>
                <a:endParaRPr lang="en-US" dirty="0"/>
              </a:p>
            </p:txBody>
          </p:sp>
          <p:sp>
            <p:nvSpPr>
              <p:cNvPr id="98" name="Oval 97"/>
              <p:cNvSpPr/>
              <p:nvPr/>
            </p:nvSpPr>
            <p:spPr>
              <a:xfrm>
                <a:off x="6858000" y="1998077"/>
                <a:ext cx="533400" cy="4403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3" name="Straight Arrow Connector 92"/>
            <p:cNvCxnSpPr>
              <a:stCxn id="100" idx="5"/>
              <a:endCxn id="98" idx="3"/>
            </p:cNvCxnSpPr>
            <p:nvPr/>
          </p:nvCxnSpPr>
          <p:spPr>
            <a:xfrm>
              <a:off x="3431140" y="1674770"/>
              <a:ext cx="1472102"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3431140" y="1334426"/>
              <a:ext cx="1472102" cy="0"/>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5219700" y="1765111"/>
              <a:ext cx="0" cy="8171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98" idx="4"/>
            </p:cNvCxnSpPr>
            <p:nvPr/>
          </p:nvCxnSpPr>
          <p:spPr>
            <a:xfrm flipV="1">
              <a:off x="3400507" y="1739254"/>
              <a:ext cx="1691320" cy="8784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105" name="TextBox 104"/>
          <p:cNvSpPr txBox="1"/>
          <p:nvPr/>
        </p:nvSpPr>
        <p:spPr>
          <a:xfrm>
            <a:off x="7480654" y="3889458"/>
            <a:ext cx="301686" cy="369332"/>
          </a:xfrm>
          <a:prstGeom prst="rect">
            <a:avLst/>
          </a:prstGeom>
          <a:noFill/>
        </p:spPr>
        <p:txBody>
          <a:bodyPr wrap="none" rtlCol="0">
            <a:spAutoFit/>
          </a:bodyPr>
          <a:lstStyle/>
          <a:p>
            <a:r>
              <a:rPr lang="en-US" dirty="0"/>
              <a:t>8</a:t>
            </a:r>
          </a:p>
        </p:txBody>
      </p:sp>
      <p:sp>
        <p:nvSpPr>
          <p:cNvPr id="106" name="TextBox 105"/>
          <p:cNvSpPr txBox="1"/>
          <p:nvPr/>
        </p:nvSpPr>
        <p:spPr>
          <a:xfrm>
            <a:off x="7510867" y="5161648"/>
            <a:ext cx="301686" cy="369332"/>
          </a:xfrm>
          <a:prstGeom prst="rect">
            <a:avLst/>
          </a:prstGeom>
          <a:noFill/>
        </p:spPr>
        <p:txBody>
          <a:bodyPr wrap="none" rtlCol="0">
            <a:spAutoFit/>
          </a:bodyPr>
          <a:lstStyle/>
          <a:p>
            <a:r>
              <a:rPr lang="en-US" dirty="0"/>
              <a:t>8</a:t>
            </a:r>
          </a:p>
        </p:txBody>
      </p:sp>
      <p:sp>
        <p:nvSpPr>
          <p:cNvPr id="107" name="TextBox 106"/>
          <p:cNvSpPr txBox="1"/>
          <p:nvPr/>
        </p:nvSpPr>
        <p:spPr>
          <a:xfrm>
            <a:off x="4662811" y="5252626"/>
            <a:ext cx="301686" cy="369332"/>
          </a:xfrm>
          <a:prstGeom prst="rect">
            <a:avLst/>
          </a:prstGeom>
          <a:noFill/>
        </p:spPr>
        <p:txBody>
          <a:bodyPr wrap="none" rtlCol="0">
            <a:spAutoFit/>
          </a:bodyPr>
          <a:lstStyle/>
          <a:p>
            <a:r>
              <a:rPr lang="en-US" dirty="0" smtClean="0"/>
              <a:t>8</a:t>
            </a:r>
            <a:endParaRPr lang="en-US" dirty="0"/>
          </a:p>
        </p:txBody>
      </p:sp>
      <p:sp>
        <p:nvSpPr>
          <p:cNvPr id="108" name="TextBox 107"/>
          <p:cNvSpPr txBox="1"/>
          <p:nvPr/>
        </p:nvSpPr>
        <p:spPr>
          <a:xfrm>
            <a:off x="4662811" y="3918446"/>
            <a:ext cx="301686" cy="369332"/>
          </a:xfrm>
          <a:prstGeom prst="rect">
            <a:avLst/>
          </a:prstGeom>
          <a:noFill/>
        </p:spPr>
        <p:txBody>
          <a:bodyPr wrap="none" rtlCol="0">
            <a:spAutoFit/>
          </a:bodyPr>
          <a:lstStyle/>
          <a:p>
            <a:r>
              <a:rPr lang="en-US" dirty="0"/>
              <a:t>8</a:t>
            </a:r>
          </a:p>
        </p:txBody>
      </p:sp>
      <p:sp>
        <p:nvSpPr>
          <p:cNvPr id="109" name="TextBox 108"/>
          <p:cNvSpPr txBox="1"/>
          <p:nvPr/>
        </p:nvSpPr>
        <p:spPr>
          <a:xfrm>
            <a:off x="5678856" y="5780051"/>
            <a:ext cx="1778307" cy="369332"/>
          </a:xfrm>
          <a:prstGeom prst="rect">
            <a:avLst/>
          </a:prstGeom>
          <a:noFill/>
        </p:spPr>
        <p:txBody>
          <a:bodyPr wrap="none" rtlCol="0">
            <a:spAutoFit/>
          </a:bodyPr>
          <a:lstStyle/>
          <a:p>
            <a:r>
              <a:rPr lang="en-US" dirty="0" smtClean="0"/>
              <a:t>After third round</a:t>
            </a:r>
            <a:endParaRPr lang="en-US" dirty="0"/>
          </a:p>
        </p:txBody>
      </p:sp>
      <p:sp>
        <p:nvSpPr>
          <p:cNvPr id="110" name="TextBox 109"/>
          <p:cNvSpPr txBox="1"/>
          <p:nvPr/>
        </p:nvSpPr>
        <p:spPr>
          <a:xfrm>
            <a:off x="6096000" y="2819400"/>
            <a:ext cx="301686" cy="369332"/>
          </a:xfrm>
          <a:prstGeom prst="rect">
            <a:avLst/>
          </a:prstGeom>
          <a:noFill/>
        </p:spPr>
        <p:txBody>
          <a:bodyPr wrap="none" rtlCol="0">
            <a:spAutoFit/>
          </a:bodyPr>
          <a:lstStyle/>
          <a:p>
            <a:r>
              <a:rPr lang="en-US" dirty="0"/>
              <a:t>8</a:t>
            </a:r>
          </a:p>
        </p:txBody>
      </p:sp>
      <p:sp>
        <p:nvSpPr>
          <p:cNvPr id="111" name="TextBox 110"/>
          <p:cNvSpPr txBox="1"/>
          <p:nvPr/>
        </p:nvSpPr>
        <p:spPr>
          <a:xfrm>
            <a:off x="5029200" y="1905000"/>
            <a:ext cx="301686" cy="369332"/>
          </a:xfrm>
          <a:prstGeom prst="rect">
            <a:avLst/>
          </a:prstGeom>
          <a:noFill/>
        </p:spPr>
        <p:txBody>
          <a:bodyPr wrap="none" rtlCol="0">
            <a:spAutoFit/>
          </a:bodyPr>
          <a:lstStyle/>
          <a:p>
            <a:r>
              <a:rPr lang="en-US" dirty="0"/>
              <a:t>5</a:t>
            </a:r>
          </a:p>
        </p:txBody>
      </p:sp>
      <p:sp>
        <p:nvSpPr>
          <p:cNvPr id="112" name="TextBox 111"/>
          <p:cNvSpPr txBox="1"/>
          <p:nvPr/>
        </p:nvSpPr>
        <p:spPr>
          <a:xfrm>
            <a:off x="5943600" y="1676400"/>
            <a:ext cx="301686" cy="369332"/>
          </a:xfrm>
          <a:prstGeom prst="rect">
            <a:avLst/>
          </a:prstGeom>
          <a:noFill/>
        </p:spPr>
        <p:txBody>
          <a:bodyPr wrap="none" rtlCol="0">
            <a:spAutoFit/>
          </a:bodyPr>
          <a:lstStyle/>
          <a:p>
            <a:r>
              <a:rPr lang="en-US" dirty="0" smtClean="0"/>
              <a:t>3</a:t>
            </a:r>
            <a:endParaRPr lang="en-US" dirty="0"/>
          </a:p>
        </p:txBody>
      </p:sp>
      <p:sp>
        <p:nvSpPr>
          <p:cNvPr id="113" name="TextBox 112"/>
          <p:cNvSpPr txBox="1"/>
          <p:nvPr/>
        </p:nvSpPr>
        <p:spPr>
          <a:xfrm>
            <a:off x="7239000" y="1905000"/>
            <a:ext cx="301686" cy="369332"/>
          </a:xfrm>
          <a:prstGeom prst="rect">
            <a:avLst/>
          </a:prstGeom>
          <a:noFill/>
        </p:spPr>
        <p:txBody>
          <a:bodyPr wrap="none" rtlCol="0">
            <a:spAutoFit/>
          </a:bodyPr>
          <a:lstStyle/>
          <a:p>
            <a:r>
              <a:rPr lang="en-US" dirty="0"/>
              <a:t>3</a:t>
            </a:r>
          </a:p>
        </p:txBody>
      </p:sp>
      <p:sp>
        <p:nvSpPr>
          <p:cNvPr id="114" name="TextBox 113"/>
          <p:cNvSpPr txBox="1"/>
          <p:nvPr/>
        </p:nvSpPr>
        <p:spPr>
          <a:xfrm>
            <a:off x="6172200" y="2133600"/>
            <a:ext cx="301686" cy="369332"/>
          </a:xfrm>
          <a:prstGeom prst="rect">
            <a:avLst/>
          </a:prstGeom>
          <a:noFill/>
        </p:spPr>
        <p:txBody>
          <a:bodyPr wrap="none" rtlCol="0">
            <a:spAutoFit/>
          </a:bodyPr>
          <a:lstStyle/>
          <a:p>
            <a:r>
              <a:rPr lang="en-US" dirty="0"/>
              <a:t>1</a:t>
            </a:r>
          </a:p>
        </p:txBody>
      </p:sp>
      <p:sp>
        <p:nvSpPr>
          <p:cNvPr id="115" name="TextBox 114"/>
          <p:cNvSpPr txBox="1"/>
          <p:nvPr/>
        </p:nvSpPr>
        <p:spPr>
          <a:xfrm>
            <a:off x="6096000" y="1066800"/>
            <a:ext cx="301686" cy="369332"/>
          </a:xfrm>
          <a:prstGeom prst="rect">
            <a:avLst/>
          </a:prstGeom>
          <a:noFill/>
        </p:spPr>
        <p:txBody>
          <a:bodyPr wrap="none" rtlCol="0">
            <a:spAutoFit/>
          </a:bodyPr>
          <a:lstStyle/>
          <a:p>
            <a:r>
              <a:rPr lang="en-US" dirty="0"/>
              <a:t>5</a:t>
            </a:r>
          </a:p>
        </p:txBody>
      </p:sp>
      <p:sp>
        <p:nvSpPr>
          <p:cNvPr id="116" name="TextBox 115"/>
          <p:cNvSpPr txBox="1"/>
          <p:nvPr/>
        </p:nvSpPr>
        <p:spPr>
          <a:xfrm>
            <a:off x="2743200" y="4495800"/>
            <a:ext cx="301686" cy="369332"/>
          </a:xfrm>
          <a:prstGeom prst="rect">
            <a:avLst/>
          </a:prstGeom>
          <a:noFill/>
        </p:spPr>
        <p:txBody>
          <a:bodyPr wrap="none" rtlCol="0">
            <a:spAutoFit/>
          </a:bodyPr>
          <a:lstStyle/>
          <a:p>
            <a:r>
              <a:rPr lang="en-US" dirty="0"/>
              <a:t>5</a:t>
            </a:r>
          </a:p>
        </p:txBody>
      </p:sp>
      <p:sp>
        <p:nvSpPr>
          <p:cNvPr id="117" name="TextBox 116"/>
          <p:cNvSpPr txBox="1"/>
          <p:nvPr/>
        </p:nvSpPr>
        <p:spPr>
          <a:xfrm>
            <a:off x="1524000" y="5410200"/>
            <a:ext cx="301686" cy="369332"/>
          </a:xfrm>
          <a:prstGeom prst="rect">
            <a:avLst/>
          </a:prstGeom>
          <a:noFill/>
        </p:spPr>
        <p:txBody>
          <a:bodyPr wrap="none" rtlCol="0">
            <a:spAutoFit/>
          </a:bodyPr>
          <a:lstStyle/>
          <a:p>
            <a:r>
              <a:rPr lang="en-US" dirty="0"/>
              <a:t>8</a:t>
            </a:r>
          </a:p>
        </p:txBody>
      </p:sp>
      <p:sp>
        <p:nvSpPr>
          <p:cNvPr id="118" name="TextBox 117"/>
          <p:cNvSpPr txBox="1"/>
          <p:nvPr/>
        </p:nvSpPr>
        <p:spPr>
          <a:xfrm>
            <a:off x="1295400" y="4572000"/>
            <a:ext cx="301686" cy="369332"/>
          </a:xfrm>
          <a:prstGeom prst="rect">
            <a:avLst/>
          </a:prstGeom>
          <a:noFill/>
        </p:spPr>
        <p:txBody>
          <a:bodyPr wrap="none" rtlCol="0">
            <a:spAutoFit/>
          </a:bodyPr>
          <a:lstStyle/>
          <a:p>
            <a:r>
              <a:rPr lang="en-US" dirty="0"/>
              <a:t>8</a:t>
            </a:r>
          </a:p>
        </p:txBody>
      </p:sp>
      <p:sp>
        <p:nvSpPr>
          <p:cNvPr id="119" name="TextBox 118"/>
          <p:cNvSpPr txBox="1"/>
          <p:nvPr/>
        </p:nvSpPr>
        <p:spPr>
          <a:xfrm>
            <a:off x="457200" y="4495800"/>
            <a:ext cx="301686" cy="369332"/>
          </a:xfrm>
          <a:prstGeom prst="rect">
            <a:avLst/>
          </a:prstGeom>
          <a:noFill/>
        </p:spPr>
        <p:txBody>
          <a:bodyPr wrap="none" rtlCol="0">
            <a:spAutoFit/>
          </a:bodyPr>
          <a:lstStyle/>
          <a:p>
            <a:r>
              <a:rPr lang="en-US" dirty="0"/>
              <a:t>5</a:t>
            </a:r>
          </a:p>
        </p:txBody>
      </p:sp>
      <p:sp>
        <p:nvSpPr>
          <p:cNvPr id="120" name="TextBox 119"/>
          <p:cNvSpPr txBox="1"/>
          <p:nvPr/>
        </p:nvSpPr>
        <p:spPr>
          <a:xfrm>
            <a:off x="1524000" y="3581400"/>
            <a:ext cx="301686" cy="369332"/>
          </a:xfrm>
          <a:prstGeom prst="rect">
            <a:avLst/>
          </a:prstGeom>
          <a:noFill/>
        </p:spPr>
        <p:txBody>
          <a:bodyPr wrap="none" rtlCol="0">
            <a:spAutoFit/>
          </a:bodyPr>
          <a:lstStyle/>
          <a:p>
            <a:r>
              <a:rPr lang="en-US" dirty="0"/>
              <a:t>5</a:t>
            </a:r>
          </a:p>
        </p:txBody>
      </p:sp>
      <p:sp>
        <p:nvSpPr>
          <p:cNvPr id="121" name="TextBox 120"/>
          <p:cNvSpPr txBox="1"/>
          <p:nvPr/>
        </p:nvSpPr>
        <p:spPr>
          <a:xfrm>
            <a:off x="1447800" y="4191000"/>
            <a:ext cx="301686" cy="369332"/>
          </a:xfrm>
          <a:prstGeom prst="rect">
            <a:avLst/>
          </a:prstGeom>
          <a:noFill/>
        </p:spPr>
        <p:txBody>
          <a:bodyPr wrap="none" rtlCol="0">
            <a:spAutoFit/>
          </a:bodyPr>
          <a:lstStyle/>
          <a:p>
            <a:r>
              <a:rPr lang="en-US" dirty="0"/>
              <a:t>5</a:t>
            </a:r>
          </a:p>
        </p:txBody>
      </p:sp>
      <p:sp>
        <p:nvSpPr>
          <p:cNvPr id="122" name="TextBox 121"/>
          <p:cNvSpPr txBox="1"/>
          <p:nvPr/>
        </p:nvSpPr>
        <p:spPr>
          <a:xfrm>
            <a:off x="6172200" y="5410200"/>
            <a:ext cx="301686" cy="369332"/>
          </a:xfrm>
          <a:prstGeom prst="rect">
            <a:avLst/>
          </a:prstGeom>
          <a:noFill/>
        </p:spPr>
        <p:txBody>
          <a:bodyPr wrap="none" rtlCol="0">
            <a:spAutoFit/>
          </a:bodyPr>
          <a:lstStyle/>
          <a:p>
            <a:r>
              <a:rPr lang="en-US" dirty="0"/>
              <a:t>8</a:t>
            </a:r>
          </a:p>
        </p:txBody>
      </p:sp>
      <p:sp>
        <p:nvSpPr>
          <p:cNvPr id="123" name="TextBox 122"/>
          <p:cNvSpPr txBox="1"/>
          <p:nvPr/>
        </p:nvSpPr>
        <p:spPr>
          <a:xfrm>
            <a:off x="7315200" y="4572000"/>
            <a:ext cx="301686" cy="369332"/>
          </a:xfrm>
          <a:prstGeom prst="rect">
            <a:avLst/>
          </a:prstGeom>
          <a:noFill/>
        </p:spPr>
        <p:txBody>
          <a:bodyPr wrap="none" rtlCol="0">
            <a:spAutoFit/>
          </a:bodyPr>
          <a:lstStyle/>
          <a:p>
            <a:r>
              <a:rPr lang="en-US" dirty="0"/>
              <a:t>8</a:t>
            </a:r>
          </a:p>
        </p:txBody>
      </p:sp>
      <p:sp>
        <p:nvSpPr>
          <p:cNvPr id="124" name="TextBox 123"/>
          <p:cNvSpPr txBox="1"/>
          <p:nvPr/>
        </p:nvSpPr>
        <p:spPr>
          <a:xfrm>
            <a:off x="6019800" y="4495800"/>
            <a:ext cx="301686" cy="369332"/>
          </a:xfrm>
          <a:prstGeom prst="rect">
            <a:avLst/>
          </a:prstGeom>
          <a:noFill/>
        </p:spPr>
        <p:txBody>
          <a:bodyPr wrap="none" rtlCol="0">
            <a:spAutoFit/>
          </a:bodyPr>
          <a:lstStyle/>
          <a:p>
            <a:r>
              <a:rPr lang="en-US" dirty="0"/>
              <a:t>8</a:t>
            </a:r>
          </a:p>
        </p:txBody>
      </p:sp>
      <p:sp>
        <p:nvSpPr>
          <p:cNvPr id="125" name="TextBox 124"/>
          <p:cNvSpPr txBox="1"/>
          <p:nvPr/>
        </p:nvSpPr>
        <p:spPr>
          <a:xfrm>
            <a:off x="6019800" y="4191000"/>
            <a:ext cx="301686" cy="369332"/>
          </a:xfrm>
          <a:prstGeom prst="rect">
            <a:avLst/>
          </a:prstGeom>
          <a:noFill/>
        </p:spPr>
        <p:txBody>
          <a:bodyPr wrap="none" rtlCol="0">
            <a:spAutoFit/>
          </a:bodyPr>
          <a:lstStyle/>
          <a:p>
            <a:r>
              <a:rPr lang="en-US" dirty="0"/>
              <a:t>8</a:t>
            </a:r>
          </a:p>
        </p:txBody>
      </p:sp>
      <p:sp>
        <p:nvSpPr>
          <p:cNvPr id="126" name="TextBox 125"/>
          <p:cNvSpPr txBox="1"/>
          <p:nvPr/>
        </p:nvSpPr>
        <p:spPr>
          <a:xfrm>
            <a:off x="6019800" y="3581400"/>
            <a:ext cx="301686" cy="369332"/>
          </a:xfrm>
          <a:prstGeom prst="rect">
            <a:avLst/>
          </a:prstGeom>
          <a:noFill/>
        </p:spPr>
        <p:txBody>
          <a:bodyPr wrap="none" rtlCol="0">
            <a:spAutoFit/>
          </a:bodyPr>
          <a:lstStyle/>
          <a:p>
            <a:r>
              <a:rPr lang="en-US" dirty="0"/>
              <a:t>5</a:t>
            </a:r>
          </a:p>
        </p:txBody>
      </p:sp>
      <p:sp>
        <p:nvSpPr>
          <p:cNvPr id="127" name="TextBox 126"/>
          <p:cNvSpPr txBox="1"/>
          <p:nvPr/>
        </p:nvSpPr>
        <p:spPr>
          <a:xfrm>
            <a:off x="5029200" y="4572000"/>
            <a:ext cx="301686" cy="369332"/>
          </a:xfrm>
          <a:prstGeom prst="rect">
            <a:avLst/>
          </a:prstGeom>
          <a:noFill/>
        </p:spPr>
        <p:txBody>
          <a:bodyPr wrap="none" rtlCol="0">
            <a:spAutoFit/>
          </a:bodyPr>
          <a:lstStyle/>
          <a:p>
            <a:r>
              <a:rPr lang="en-US" dirty="0"/>
              <a:t>5</a:t>
            </a:r>
          </a:p>
        </p:txBody>
      </p:sp>
      <p:grpSp>
        <p:nvGrpSpPr>
          <p:cNvPr id="128" name="Group 127"/>
          <p:cNvGrpSpPr/>
          <p:nvPr/>
        </p:nvGrpSpPr>
        <p:grpSpPr>
          <a:xfrm>
            <a:off x="0" y="6142038"/>
            <a:ext cx="9144000" cy="715962"/>
            <a:chOff x="0" y="6142038"/>
            <a:chExt cx="9144000" cy="715962"/>
          </a:xfrm>
        </p:grpSpPr>
        <p:pic>
          <p:nvPicPr>
            <p:cNvPr id="1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34" name="Object 2"/>
            <p:cNvGraphicFramePr>
              <a:graphicFrameLocks noChangeAspect="1"/>
            </p:cNvGraphicFramePr>
            <p:nvPr/>
          </p:nvGraphicFramePr>
          <p:xfrm>
            <a:off x="8653463" y="6163469"/>
            <a:ext cx="490537" cy="673100"/>
          </p:xfrm>
          <a:graphic>
            <a:graphicData uri="http://schemas.openxmlformats.org/presentationml/2006/ole">
              <p:oleObj spid="_x0000_s111619" name="Acrobat Document" r:id="rId4" imgW="4790808" imgH="6162472" progId="AcroExch.Document.7">
                <p:embed/>
              </p:oleObj>
            </a:graphicData>
          </a:graphic>
        </p:graphicFrame>
      </p:grpSp>
    </p:spTree>
    <p:extLst>
      <p:ext uri="{BB962C8B-B14F-4D97-AF65-F5344CB8AC3E}">
        <p14:creationId xmlns:p14="http://schemas.microsoft.com/office/powerpoint/2010/main" xmlns="" val="344483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4" grpId="0"/>
      <p:bldP spid="35" grpId="0"/>
      <p:bldP spid="56" grpId="0"/>
      <p:bldP spid="57" grpId="0"/>
      <p:bldP spid="58" grpId="0"/>
      <p:bldP spid="59" grpId="0"/>
      <p:bldP spid="60" grpId="0"/>
      <p:bldP spid="61" grpId="0"/>
      <p:bldP spid="81" grpId="0"/>
      <p:bldP spid="82" grpId="0"/>
      <p:bldP spid="83" grpId="0"/>
      <p:bldP spid="84" grpId="0"/>
      <p:bldP spid="85"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Leader Election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9143999"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When should a node stop and make a decision?</a:t>
            </a:r>
          </a:p>
          <a:p>
            <a:pPr marL="457200" indent="-457200">
              <a:spcBef>
                <a:spcPct val="20000"/>
              </a:spcBef>
              <a:buFont typeface="Wingdings" pitchFamily="2" charset="2"/>
              <a:buChar char="q"/>
              <a:defRPr/>
            </a:pPr>
            <a:r>
              <a:rPr lang="en-US" sz="2000" dirty="0" smtClean="0">
                <a:latin typeface="Comic Sans MS" pitchFamily="66" charset="0"/>
              </a:rPr>
              <a:t>When it knows that enough rounds have elapsed for message from every node to reach every other node</a:t>
            </a:r>
          </a:p>
          <a:p>
            <a:pPr marL="457200" indent="-457200">
              <a:spcBef>
                <a:spcPct val="20000"/>
              </a:spcBef>
              <a:buFont typeface="Wingdings" pitchFamily="2" charset="2"/>
              <a:buChar char="q"/>
              <a:defRPr/>
            </a:pPr>
            <a:r>
              <a:rPr lang="en-US" sz="2000" dirty="0" smtClean="0">
                <a:latin typeface="Comic Sans MS" pitchFamily="66" charset="0"/>
              </a:rPr>
              <a:t>Correctness depends on following assumptions:</a:t>
            </a:r>
          </a:p>
          <a:p>
            <a:pPr marL="914400" lvl="1" indent="-457200">
              <a:spcBef>
                <a:spcPct val="20000"/>
              </a:spcBef>
              <a:buFont typeface="+mj-lt"/>
              <a:buAutoNum type="arabicPeriod"/>
              <a:defRPr/>
            </a:pPr>
            <a:r>
              <a:rPr lang="en-US" sz="2000" dirty="0" smtClean="0">
                <a:latin typeface="Comic Sans MS" pitchFamily="66" charset="0"/>
              </a:rPr>
              <a:t>Network is strongly connected: for every pair of nodes m and n, there is a directed path from node m to node n</a:t>
            </a:r>
          </a:p>
          <a:p>
            <a:pPr marL="914400" lvl="1" indent="-457200">
              <a:spcBef>
                <a:spcPct val="20000"/>
              </a:spcBef>
              <a:buFont typeface="+mj-lt"/>
              <a:buAutoNum type="arabicPeriod"/>
              <a:defRPr/>
            </a:pPr>
            <a:r>
              <a:rPr lang="en-US" sz="2000" dirty="0" smtClean="0">
                <a:latin typeface="Comic Sans MS" pitchFamily="66" charset="0"/>
              </a:rPr>
              <a:t>Each node knows an upper bound N on total number of nodes</a:t>
            </a:r>
          </a:p>
          <a:p>
            <a:pPr marL="457200" indent="-457200">
              <a:spcBef>
                <a:spcPct val="20000"/>
              </a:spcBef>
              <a:buFont typeface="Wingdings" pitchFamily="2" charset="2"/>
              <a:buChar char="q"/>
              <a:defRPr/>
            </a:pPr>
            <a:r>
              <a:rPr lang="en-US" sz="2000" dirty="0" smtClean="0">
                <a:latin typeface="Comic Sans MS" pitchFamily="66" charset="0"/>
              </a:rPr>
              <a:t>Implementation of decision rule: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Maintain a state variable r to count rounds, initially 1</a:t>
            </a:r>
            <a:endParaRPr lang="en-US" sz="2000" dirty="0">
              <a:latin typeface="Comic Sans MS" pitchFamily="66" charset="0"/>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each round, r is incremented</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When r = N, decide</a:t>
            </a:r>
            <a:endParaRPr lang="en-US" sz="2000" dirty="0">
              <a:latin typeface="Comic Sans MS" pitchFamily="66" charset="0"/>
            </a:endParaRPr>
          </a:p>
          <a:p>
            <a:pPr marL="457200" indent="-457200">
              <a:spcBef>
                <a:spcPct val="20000"/>
              </a:spcBef>
              <a:buFont typeface="Wingdings" panose="05000000000000000000" pitchFamily="2" charset="2"/>
              <a:buChar char="q"/>
              <a:defRPr/>
            </a:pPr>
            <a:r>
              <a:rPr lang="en-US" sz="2000" dirty="0" smtClean="0">
                <a:latin typeface="Comic Sans MS" pitchFamily="66" charset="0"/>
              </a:rPr>
              <a:t>What should the decision be?</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112643" name="Acrobat Document" r:id="rId4" imgW="4790808" imgH="6162472" progId="AcroExch.Document.7">
                <p:embed/>
              </p:oleObj>
            </a:graphicData>
          </a:graphic>
        </p:graphicFrame>
      </p:grpSp>
    </p:spTree>
    <p:extLst>
      <p:ext uri="{BB962C8B-B14F-4D97-AF65-F5344CB8AC3E}">
        <p14:creationId xmlns:p14="http://schemas.microsoft.com/office/powerpoint/2010/main" xmlns="" val="379169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Node Component for Leader Election</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588388" y="1295400"/>
            <a:ext cx="5478172"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8"/>
          <p:cNvGrpSpPr/>
          <p:nvPr/>
        </p:nvGrpSpPr>
        <p:grpSpPr>
          <a:xfrm>
            <a:off x="1781787" y="1871105"/>
            <a:ext cx="3933214" cy="1107552"/>
            <a:chOff x="1811391" y="2295784"/>
            <a:chExt cx="3933214" cy="1107552"/>
          </a:xfrm>
        </p:grpSpPr>
        <p:sp>
          <p:nvSpPr>
            <p:cNvPr id="37" name="TextBox 36"/>
            <p:cNvSpPr txBox="1"/>
            <p:nvPr/>
          </p:nvSpPr>
          <p:spPr>
            <a:xfrm>
              <a:off x="3230004" y="2535261"/>
              <a:ext cx="2323072" cy="646331"/>
            </a:xfrm>
            <a:prstGeom prst="rect">
              <a:avLst/>
            </a:prstGeom>
            <a:noFill/>
          </p:spPr>
          <p:txBody>
            <a:bodyPr wrap="none" rtlCol="0">
              <a:spAutoFit/>
            </a:bodyPr>
            <a:lstStyle/>
            <a:p>
              <a:r>
                <a:rPr lang="en-US" dirty="0" smtClean="0"/>
                <a:t>if (r&lt;N) then</a:t>
              </a:r>
            </a:p>
            <a:p>
              <a:r>
                <a:rPr lang="en-US" dirty="0" smtClean="0"/>
                <a:t>      { out := id; r := r+1} </a:t>
              </a:r>
              <a:endParaRPr lang="en-US" dirty="0"/>
            </a:p>
          </p:txBody>
        </p:sp>
        <p:sp>
          <p:nvSpPr>
            <p:cNvPr id="41" name="Rounded Rectangle 40"/>
            <p:cNvSpPr/>
            <p:nvPr/>
          </p:nvSpPr>
          <p:spPr>
            <a:xfrm>
              <a:off x="3073275" y="2295784"/>
              <a:ext cx="2671330" cy="11075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811391" y="2347693"/>
              <a:ext cx="967957" cy="646331"/>
            </a:xfrm>
            <a:prstGeom prst="rect">
              <a:avLst/>
            </a:prstGeom>
            <a:noFill/>
          </p:spPr>
          <p:txBody>
            <a:bodyPr wrap="none" rtlCol="0">
              <a:spAutoFit/>
            </a:bodyPr>
            <a:lstStyle/>
            <a:p>
              <a:r>
                <a:rPr lang="en-US" dirty="0" smtClean="0"/>
                <a:t>A1: r, id</a:t>
              </a:r>
            </a:p>
            <a:p>
              <a:r>
                <a:rPr lang="en-US" dirty="0"/>
                <a:t> </a:t>
              </a:r>
              <a:r>
                <a:rPr lang="en-US" dirty="0" smtClean="0"/>
                <a:t>-&gt; r, out</a:t>
              </a:r>
              <a:endParaRPr lang="en-US" dirty="0"/>
            </a:p>
          </p:txBody>
        </p:sp>
      </p:grpSp>
      <p:sp>
        <p:nvSpPr>
          <p:cNvPr id="45" name="Rounded Rectangle 44"/>
          <p:cNvSpPr/>
          <p:nvPr/>
        </p:nvSpPr>
        <p:spPr>
          <a:xfrm>
            <a:off x="2133600" y="3505200"/>
            <a:ext cx="4572000" cy="205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1588388" y="3070000"/>
            <a:ext cx="2210798" cy="369332"/>
          </a:xfrm>
          <a:prstGeom prst="rect">
            <a:avLst/>
          </a:prstGeom>
          <a:noFill/>
        </p:spPr>
        <p:txBody>
          <a:bodyPr wrap="none" rtlCol="0">
            <a:spAutoFit/>
          </a:bodyPr>
          <a:lstStyle/>
          <a:p>
            <a:r>
              <a:rPr lang="en-US" dirty="0" smtClean="0"/>
              <a:t>A2: </a:t>
            </a:r>
            <a:r>
              <a:rPr lang="en-US" dirty="0" err="1" smtClean="0"/>
              <a:t>r,id,in</a:t>
            </a:r>
            <a:r>
              <a:rPr lang="en-US" dirty="0" smtClean="0"/>
              <a:t> -&gt; id, status</a:t>
            </a:r>
            <a:endParaRPr lang="en-US" dirty="0"/>
          </a:p>
        </p:txBody>
      </p:sp>
      <p:cxnSp>
        <p:nvCxnSpPr>
          <p:cNvPr id="50" name="Straight Arrow Connector 49"/>
          <p:cNvCxnSpPr>
            <a:endCxn id="45" idx="0"/>
          </p:cNvCxnSpPr>
          <p:nvPr/>
        </p:nvCxnSpPr>
        <p:spPr>
          <a:xfrm flipH="1">
            <a:off x="4419600" y="3015648"/>
            <a:ext cx="5882" cy="48955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63"/>
          <p:cNvGrpSpPr/>
          <p:nvPr/>
        </p:nvGrpSpPr>
        <p:grpSpPr>
          <a:xfrm>
            <a:off x="1566214" y="1337384"/>
            <a:ext cx="5478172" cy="461304"/>
            <a:chOff x="1588388" y="1672296"/>
            <a:chExt cx="5478172" cy="461304"/>
          </a:xfrm>
        </p:grpSpPr>
        <p:sp>
          <p:nvSpPr>
            <p:cNvPr id="58" name="TextBox 57"/>
            <p:cNvSpPr txBox="1"/>
            <p:nvPr/>
          </p:nvSpPr>
          <p:spPr>
            <a:xfrm>
              <a:off x="3209427" y="1672296"/>
              <a:ext cx="2084225" cy="369332"/>
            </a:xfrm>
            <a:prstGeom prst="rect">
              <a:avLst/>
            </a:prstGeom>
            <a:noFill/>
          </p:spPr>
          <p:txBody>
            <a:bodyPr wrap="none" rtlCol="0">
              <a:spAutoFit/>
            </a:bodyPr>
            <a:lstStyle/>
            <a:p>
              <a:r>
                <a:rPr lang="en-US" dirty="0" err="1" smtClean="0"/>
                <a:t>nat</a:t>
              </a:r>
              <a:r>
                <a:rPr lang="en-US" dirty="0" smtClean="0"/>
                <a:t> id := </a:t>
              </a:r>
              <a:r>
                <a:rPr lang="en-US" dirty="0" err="1" smtClean="0"/>
                <a:t>myID</a:t>
              </a:r>
              <a:r>
                <a:rPr lang="en-US" dirty="0" smtClean="0"/>
                <a:t>; r := 1</a:t>
              </a:r>
              <a:endParaRPr lang="en-US" dirty="0"/>
            </a:p>
          </p:txBody>
        </p:sp>
        <p:cxnSp>
          <p:nvCxnSpPr>
            <p:cNvPr id="61" name="Straight Connector 60"/>
            <p:cNvCxnSpPr/>
            <p:nvPr/>
          </p:nvCxnSpPr>
          <p:spPr>
            <a:xfrm>
              <a:off x="1588388" y="2133600"/>
              <a:ext cx="5478172"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Group 14"/>
          <p:cNvGrpSpPr/>
          <p:nvPr/>
        </p:nvGrpSpPr>
        <p:grpSpPr>
          <a:xfrm>
            <a:off x="136911" y="3015648"/>
            <a:ext cx="1451477" cy="562203"/>
            <a:chOff x="136911" y="3015648"/>
            <a:chExt cx="1451477" cy="562203"/>
          </a:xfrm>
        </p:grpSpPr>
        <p:cxnSp>
          <p:nvCxnSpPr>
            <p:cNvPr id="57" name="Straight Arrow Connector 56"/>
            <p:cNvCxnSpPr/>
            <p:nvPr/>
          </p:nvCxnSpPr>
          <p:spPr>
            <a:xfrm>
              <a:off x="697611" y="3577851"/>
              <a:ext cx="890777"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36911" y="3015648"/>
              <a:ext cx="1345169" cy="369332"/>
            </a:xfrm>
            <a:prstGeom prst="rect">
              <a:avLst/>
            </a:prstGeom>
            <a:noFill/>
          </p:spPr>
          <p:txBody>
            <a:bodyPr wrap="square" rtlCol="0">
              <a:spAutoFit/>
            </a:bodyPr>
            <a:lstStyle/>
            <a:p>
              <a:r>
                <a:rPr lang="en-US" dirty="0"/>
                <a:t>s</a:t>
              </a:r>
              <a:r>
                <a:rPr lang="en-US" dirty="0" smtClean="0"/>
                <a:t>et(</a:t>
              </a:r>
              <a:r>
                <a:rPr lang="en-US" dirty="0" err="1" smtClean="0"/>
                <a:t>msg</a:t>
              </a:r>
              <a:r>
                <a:rPr lang="en-US" dirty="0" smtClean="0"/>
                <a:t>)  in</a:t>
              </a:r>
              <a:endParaRPr lang="en-US" dirty="0"/>
            </a:p>
          </p:txBody>
        </p:sp>
      </p:grpSp>
      <p:grpSp>
        <p:nvGrpSpPr>
          <p:cNvPr id="6" name="Group 15"/>
          <p:cNvGrpSpPr/>
          <p:nvPr/>
        </p:nvGrpSpPr>
        <p:grpSpPr>
          <a:xfrm>
            <a:off x="7066560" y="2680282"/>
            <a:ext cx="1699712" cy="2188899"/>
            <a:chOff x="6946775" y="2687901"/>
            <a:chExt cx="1699712" cy="2188899"/>
          </a:xfrm>
        </p:grpSpPr>
        <p:cxnSp>
          <p:nvCxnSpPr>
            <p:cNvPr id="69" name="Straight Arrow Connector 68"/>
            <p:cNvCxnSpPr/>
            <p:nvPr/>
          </p:nvCxnSpPr>
          <p:spPr>
            <a:xfrm>
              <a:off x="6946775" y="3159827"/>
              <a:ext cx="8017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035853" y="2687901"/>
              <a:ext cx="1610634" cy="369332"/>
            </a:xfrm>
            <a:prstGeom prst="rect">
              <a:avLst/>
            </a:prstGeom>
            <a:noFill/>
          </p:spPr>
          <p:txBody>
            <a:bodyPr wrap="none" rtlCol="0">
              <a:spAutoFit/>
            </a:bodyPr>
            <a:lstStyle/>
            <a:p>
              <a:r>
                <a:rPr lang="en-US" dirty="0"/>
                <a:t>e</a:t>
              </a:r>
              <a:r>
                <a:rPr lang="en-US" dirty="0" smtClean="0"/>
                <a:t>vent(</a:t>
              </a:r>
              <a:r>
                <a:rPr lang="en-US" dirty="0" err="1" smtClean="0"/>
                <a:t>msg</a:t>
              </a:r>
              <a:r>
                <a:rPr lang="en-US" dirty="0" smtClean="0"/>
                <a:t>) out</a:t>
              </a:r>
              <a:endParaRPr lang="en-US" dirty="0"/>
            </a:p>
          </p:txBody>
        </p:sp>
        <p:cxnSp>
          <p:nvCxnSpPr>
            <p:cNvPr id="71" name="Straight Arrow Connector 70"/>
            <p:cNvCxnSpPr/>
            <p:nvPr/>
          </p:nvCxnSpPr>
          <p:spPr>
            <a:xfrm>
              <a:off x="6970804" y="4876800"/>
              <a:ext cx="8017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017656" y="3539523"/>
              <a:ext cx="1192058" cy="1200329"/>
            </a:xfrm>
            <a:prstGeom prst="rect">
              <a:avLst/>
            </a:prstGeom>
            <a:noFill/>
          </p:spPr>
          <p:txBody>
            <a:bodyPr wrap="none" rtlCol="0">
              <a:spAutoFit/>
            </a:bodyPr>
            <a:lstStyle/>
            <a:p>
              <a:r>
                <a:rPr lang="en-US" dirty="0" smtClean="0"/>
                <a:t>{unknown,</a:t>
              </a:r>
            </a:p>
            <a:p>
              <a:r>
                <a:rPr lang="en-US" dirty="0"/>
                <a:t>l</a:t>
              </a:r>
              <a:r>
                <a:rPr lang="en-US" dirty="0" smtClean="0"/>
                <a:t>eader,</a:t>
              </a:r>
            </a:p>
            <a:p>
              <a:r>
                <a:rPr lang="en-US" dirty="0" smtClean="0"/>
                <a:t>follower}  </a:t>
              </a:r>
            </a:p>
            <a:p>
              <a:r>
                <a:rPr lang="en-US" dirty="0" smtClean="0"/>
                <a:t>status</a:t>
              </a:r>
              <a:endParaRPr lang="en-US" dirty="0"/>
            </a:p>
          </p:txBody>
        </p:sp>
      </p:grpSp>
      <p:sp>
        <p:nvSpPr>
          <p:cNvPr id="74" name="TextBox 73"/>
          <p:cNvSpPr txBox="1"/>
          <p:nvPr/>
        </p:nvSpPr>
        <p:spPr>
          <a:xfrm>
            <a:off x="2289885" y="3796073"/>
            <a:ext cx="4178901" cy="369332"/>
          </a:xfrm>
          <a:prstGeom prst="rect">
            <a:avLst/>
          </a:prstGeom>
          <a:noFill/>
        </p:spPr>
        <p:txBody>
          <a:bodyPr wrap="none" rtlCol="0">
            <a:spAutoFit/>
          </a:bodyPr>
          <a:lstStyle/>
          <a:p>
            <a:r>
              <a:rPr lang="en-US" dirty="0" smtClean="0"/>
              <a:t>if (in != Empty) then id := max (id, max in); </a:t>
            </a:r>
            <a:endParaRPr lang="en-US" dirty="0"/>
          </a:p>
        </p:txBody>
      </p:sp>
      <p:sp>
        <p:nvSpPr>
          <p:cNvPr id="75" name="TextBox 74"/>
          <p:cNvSpPr txBox="1"/>
          <p:nvPr/>
        </p:nvSpPr>
        <p:spPr>
          <a:xfrm>
            <a:off x="2330149" y="4289588"/>
            <a:ext cx="3904659" cy="923330"/>
          </a:xfrm>
          <a:prstGeom prst="rect">
            <a:avLst/>
          </a:prstGeom>
          <a:noFill/>
        </p:spPr>
        <p:txBody>
          <a:bodyPr wrap="none" rtlCol="0">
            <a:spAutoFit/>
          </a:bodyPr>
          <a:lstStyle/>
          <a:p>
            <a:r>
              <a:rPr lang="en-US" dirty="0" smtClean="0"/>
              <a:t>if (r &lt; N) then status := unknown</a:t>
            </a:r>
          </a:p>
          <a:p>
            <a:r>
              <a:rPr lang="en-US" dirty="0" smtClean="0"/>
              <a:t>else if (id == </a:t>
            </a:r>
            <a:r>
              <a:rPr lang="en-US" dirty="0" err="1" smtClean="0"/>
              <a:t>myID</a:t>
            </a:r>
            <a:r>
              <a:rPr lang="en-US" dirty="0" smtClean="0"/>
              <a:t>) then status := leader</a:t>
            </a:r>
          </a:p>
          <a:p>
            <a:r>
              <a:rPr lang="en-US" dirty="0"/>
              <a:t> </a:t>
            </a:r>
            <a:r>
              <a:rPr lang="en-US" dirty="0" smtClean="0"/>
              <a:t>        else status := follower </a:t>
            </a:r>
            <a:endParaRPr lang="en-US" dirty="0"/>
          </a:p>
        </p:txBody>
      </p:sp>
      <p:grpSp>
        <p:nvGrpSpPr>
          <p:cNvPr id="30" name="Group 29"/>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p:oleObj spid="_x0000_s113667" name="Acrobat Document" r:id="rId4" imgW="4790808" imgH="6162472" progId="AcroExch.Document.7">
                <p:embed/>
              </p:oleObj>
            </a:graphicData>
          </a:graphic>
        </p:graphicFrame>
      </p:grpSp>
    </p:spTree>
    <p:extLst>
      <p:ext uri="{BB962C8B-B14F-4D97-AF65-F5344CB8AC3E}">
        <p14:creationId xmlns:p14="http://schemas.microsoft.com/office/powerpoint/2010/main" xmlns="" val="280664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5" grpId="0" animBg="1"/>
      <p:bldP spid="48" grpId="0"/>
      <p:bldP spid="74" grpId="0"/>
      <p:bldP spid="7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287"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Leader Election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1" y="1295400"/>
            <a:ext cx="8763000" cy="48466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Does a node really have to wait for N rounds?</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If a node receives a value higher than its own identifier, can it stop participating (i.e. not transmit any more messages)?</a:t>
            </a:r>
          </a:p>
          <a:p>
            <a:pPr marL="457200" indent="-457200">
              <a:spcBef>
                <a:spcPct val="20000"/>
              </a:spcBef>
              <a:buFont typeface="Wingdings" pitchFamily="2" charset="2"/>
              <a:buChar char="q"/>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Does a node have to transmit in each round? When can it choose to skip a round without affecting correctness?</a:t>
            </a:r>
          </a:p>
        </p:txBody>
      </p:sp>
      <p:grpSp>
        <p:nvGrpSpPr>
          <p:cNvPr id="8" name="Group 7"/>
          <p:cNvGrpSpPr/>
          <p:nvPr/>
        </p:nvGrpSpPr>
        <p:grpSpPr>
          <a:xfrm>
            <a:off x="0" y="6142038"/>
            <a:ext cx="9144000" cy="715962"/>
            <a:chOff x="0" y="6142038"/>
            <a:chExt cx="9144000" cy="715962"/>
          </a:xfrm>
        </p:grpSpPr>
        <p:pic>
          <p:nvPicPr>
            <p:cNvPr id="1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dirty="0" smtClean="0">
                  <a:solidFill>
                    <a:srgbClr val="C00000"/>
                  </a:solidFill>
                  <a:latin typeface="Comic Sans MS" pitchFamily="66" charset="0"/>
                  <a:ea typeface="+mj-ea"/>
                  <a:cs typeface="Times New Roman" pitchFamily="18" charset="0"/>
                </a:rPr>
                <a:t>Principles of Cyber-Physical Systems: Synchronous Model</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4" name="Object 2"/>
            <p:cNvGraphicFramePr>
              <a:graphicFrameLocks noChangeAspect="1"/>
            </p:cNvGraphicFramePr>
            <p:nvPr/>
          </p:nvGraphicFramePr>
          <p:xfrm>
            <a:off x="8653463" y="6163469"/>
            <a:ext cx="490537" cy="673100"/>
          </p:xfrm>
          <a:graphic>
            <a:graphicData uri="http://schemas.openxmlformats.org/presentationml/2006/ole">
              <p:oleObj spid="_x0000_s114691" name="Acrobat Document" r:id="rId4" imgW="4790808" imgH="6162472" progId="AcroExch.Document.7">
                <p:embed/>
              </p:oleObj>
            </a:graphicData>
          </a:graphic>
        </p:graphicFrame>
      </p:grpSp>
    </p:spTree>
    <p:extLst>
      <p:ext uri="{BB962C8B-B14F-4D97-AF65-F5344CB8AC3E}">
        <p14:creationId xmlns:p14="http://schemas.microsoft.com/office/powerpoint/2010/main" xmlns="" val="18982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14255</TotalTime>
  <Words>6979</Words>
  <Application>Microsoft Office PowerPoint</Application>
  <PresentationFormat>On-screen Show (4:3)</PresentationFormat>
  <Paragraphs>1252</Paragraphs>
  <Slides>97</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99" baseType="lpstr">
      <vt:lpstr>Office Theme</vt:lpstr>
      <vt:lpstr>Acrobat Document</vt:lpstr>
      <vt:lpstr> Principles of Cyber-Physical Systems  Chapter 2: Synchronous Model</vt:lpstr>
      <vt:lpstr>Model-Based Design</vt:lpstr>
      <vt:lpstr>Functional vs Reactive Computation</vt:lpstr>
      <vt:lpstr>Sequential vs Concurrent Computation</vt:lpstr>
      <vt:lpstr>Synchronous Models</vt:lpstr>
      <vt:lpstr>First Example: Delay</vt:lpstr>
      <vt:lpstr>Delay: Round-based Execution</vt:lpstr>
      <vt:lpstr>Synchrony Hypothesis</vt:lpstr>
      <vt:lpstr>Components in an Automobile</vt:lpstr>
      <vt:lpstr>Synchronous Reactive Component</vt:lpstr>
      <vt:lpstr>Model Definition</vt:lpstr>
      <vt:lpstr>SRC Definition (1): Inputs</vt:lpstr>
      <vt:lpstr>SRC Definition (2): Outputs</vt:lpstr>
      <vt:lpstr>SRC Definition (3): States</vt:lpstr>
      <vt:lpstr>SRC Definition (4): Initialization</vt:lpstr>
      <vt:lpstr>SRC Definition (5): Reactions</vt:lpstr>
      <vt:lpstr>Multiple Reactions</vt:lpstr>
      <vt:lpstr>Multiple Reactions</vt:lpstr>
      <vt:lpstr>Syntax Errors</vt:lpstr>
      <vt:lpstr>Semantic Equivalence</vt:lpstr>
      <vt:lpstr>Synchronous Reactive Component Definition</vt:lpstr>
      <vt:lpstr>Definition of Executions</vt:lpstr>
      <vt:lpstr>What does this component do ?</vt:lpstr>
      <vt:lpstr>Extended State Machines</vt:lpstr>
      <vt:lpstr>Executing ESMs: Switch</vt:lpstr>
      <vt:lpstr>Modified Switch: What executions are possible?</vt:lpstr>
      <vt:lpstr>Finite-State Components</vt:lpstr>
      <vt:lpstr>Mealy Machines (for Finite-state components)</vt:lpstr>
      <vt:lpstr>Switch: Is it finite-state?</vt:lpstr>
      <vt:lpstr>Combinational Components</vt:lpstr>
      <vt:lpstr>Events</vt:lpstr>
      <vt:lpstr>Second-To-Minute</vt:lpstr>
      <vt:lpstr>Deterministic Components</vt:lpstr>
      <vt:lpstr>What does this component do?</vt:lpstr>
      <vt:lpstr>Input Enabled Components</vt:lpstr>
      <vt:lpstr>Block Diagrams</vt:lpstr>
      <vt:lpstr>DoubleDelay</vt:lpstr>
      <vt:lpstr>DoubleDelay</vt:lpstr>
      <vt:lpstr>Instantiation / Renaming</vt:lpstr>
      <vt:lpstr>Parallel Composition</vt:lpstr>
      <vt:lpstr>Compatibility of components C1 and C2</vt:lpstr>
      <vt:lpstr>Outputs of Product</vt:lpstr>
      <vt:lpstr>Inputs of Product</vt:lpstr>
      <vt:lpstr>States of Product</vt:lpstr>
      <vt:lpstr>Initial States of Product</vt:lpstr>
      <vt:lpstr>Reactions of Product</vt:lpstr>
      <vt:lpstr>Feedback Composition</vt:lpstr>
      <vt:lpstr>Feedback Composition</vt:lpstr>
      <vt:lpstr>Feedback Composition</vt:lpstr>
      <vt:lpstr>Splitting Reaction code into Tasks</vt:lpstr>
      <vt:lpstr>Example Task Graph</vt:lpstr>
      <vt:lpstr>Example Task Graph</vt:lpstr>
      <vt:lpstr>Task Graphs: Definition</vt:lpstr>
      <vt:lpstr>Requirements on Task Graph (1)</vt:lpstr>
      <vt:lpstr>Requirements on Task Graph (2)</vt:lpstr>
      <vt:lpstr>Requirements on Task Graph (3)</vt:lpstr>
      <vt:lpstr>Requirements on Task Graph (4)</vt:lpstr>
      <vt:lpstr>Properties of Tasks</vt:lpstr>
      <vt:lpstr>Interfaces</vt:lpstr>
      <vt:lpstr>Interface: SplitDelay</vt:lpstr>
      <vt:lpstr>Example Interface</vt:lpstr>
      <vt:lpstr>Back to Parallel Composition</vt:lpstr>
      <vt:lpstr>Composing SplitDelay and Inverter</vt:lpstr>
      <vt:lpstr>Component Compatibility Definition</vt:lpstr>
      <vt:lpstr>Defining the Product</vt:lpstr>
      <vt:lpstr>Composing SplitDelay and Inverter</vt:lpstr>
      <vt:lpstr>Parallel Composition Definition</vt:lpstr>
      <vt:lpstr>Parallel Composition Definition</vt:lpstr>
      <vt:lpstr>Properties of Parallel Composition</vt:lpstr>
      <vt:lpstr>Output Hiding</vt:lpstr>
      <vt:lpstr>DoubleDelay</vt:lpstr>
      <vt:lpstr>Second-To-Minute</vt:lpstr>
      <vt:lpstr>Synchronous Block Diagrams</vt:lpstr>
      <vt:lpstr>Bottom-Up Design</vt:lpstr>
      <vt:lpstr>Combinational Circuits</vt:lpstr>
      <vt:lpstr>Design OR gate</vt:lpstr>
      <vt:lpstr>Synchronous Latch</vt:lpstr>
      <vt:lpstr>Designing Counter Circuit (1)</vt:lpstr>
      <vt:lpstr>Designing Counter Circuit (2)</vt:lpstr>
      <vt:lpstr>Top-Down Design</vt:lpstr>
      <vt:lpstr>Top-Down Design of a Cruise Controller</vt:lpstr>
      <vt:lpstr>Decomposing CruiseController</vt:lpstr>
      <vt:lpstr>Tracking Speed</vt:lpstr>
      <vt:lpstr>Tracking Cruise Settings</vt:lpstr>
      <vt:lpstr>Controlling Speed</vt:lpstr>
      <vt:lpstr>Synchronous Networks</vt:lpstr>
      <vt:lpstr>Modeling Synchronous Networks</vt:lpstr>
      <vt:lpstr>Component for a network node</vt:lpstr>
      <vt:lpstr>Modeling Synchronous Networks</vt:lpstr>
      <vt:lpstr>Slide 90</vt:lpstr>
      <vt:lpstr>Slide 91</vt:lpstr>
      <vt:lpstr>Leader Election</vt:lpstr>
      <vt:lpstr>Leader Election: Flooding Algorithm</vt:lpstr>
      <vt:lpstr>Execution of Leader Election</vt:lpstr>
      <vt:lpstr>Leader Election</vt:lpstr>
      <vt:lpstr>Node Component for Leader Election</vt:lpstr>
      <vt:lpstr>Leader Election</vt:lpstr>
    </vt:vector>
  </TitlesOfParts>
  <Company>University of Pennsylvania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alur</cp:lastModifiedBy>
  <cp:revision>147</cp:revision>
  <dcterms:created xsi:type="dcterms:W3CDTF">2014-01-14T17:55:37Z</dcterms:created>
  <dcterms:modified xsi:type="dcterms:W3CDTF">2015-05-13T18:52:39Z</dcterms:modified>
</cp:coreProperties>
</file>